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1.xml" ContentType="application/vnd.openxmlformats-officedocument.drawingml.chartshape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2.xml" ContentType="application/vnd.openxmlformats-officedocument.drawingml.chartshapes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3" r:id="rId2"/>
    <p:sldId id="2784" r:id="rId3"/>
    <p:sldId id="2774" r:id="rId4"/>
    <p:sldId id="2772" r:id="rId5"/>
    <p:sldId id="2773" r:id="rId6"/>
    <p:sldId id="2778" r:id="rId7"/>
    <p:sldId id="2785" r:id="rId8"/>
    <p:sldId id="2763" r:id="rId9"/>
    <p:sldId id="2751" r:id="rId10"/>
    <p:sldId id="2762" r:id="rId11"/>
    <p:sldId id="2760" r:id="rId12"/>
    <p:sldId id="2781" r:id="rId13"/>
    <p:sldId id="2779" r:id="rId14"/>
    <p:sldId id="2786" r:id="rId15"/>
    <p:sldId id="2787" r:id="rId16"/>
    <p:sldId id="272" r:id="rId17"/>
    <p:sldId id="2788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. Cover" id="{6BDF7DC7-9A9D-424A-8B0C-67E597EA0FBA}">
          <p14:sldIdLst>
            <p14:sldId id="2563"/>
            <p14:sldId id="2784"/>
          </p14:sldIdLst>
        </p14:section>
        <p14:section name="2. 현상 파악" id="{B0858AC6-684D-4EAD-83EB-4D4ACED1070B}">
          <p14:sldIdLst>
            <p14:sldId id="2774"/>
            <p14:sldId id="2772"/>
          </p14:sldIdLst>
        </p14:section>
        <p14:section name="3. 공정의 이해" id="{9C0B4870-AA93-4B94-BF45-DA2EF5C830BB}">
          <p14:sldIdLst>
            <p14:sldId id="2773"/>
            <p14:sldId id="2778"/>
          </p14:sldIdLst>
        </p14:section>
        <p14:section name="4. 분석 계획" id="{A983BBCD-57FE-41BD-A7FD-8ADD7C78E941}">
          <p14:sldIdLst>
            <p14:sldId id="2785"/>
            <p14:sldId id="2763"/>
            <p14:sldId id="2751"/>
            <p14:sldId id="2762"/>
            <p14:sldId id="2760"/>
            <p14:sldId id="2781"/>
            <p14:sldId id="2779"/>
            <p14:sldId id="2786"/>
            <p14:sldId id="2787"/>
            <p14:sldId id="272"/>
            <p14:sldId id="27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0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31" userDrawn="1">
          <p15:clr>
            <a:srgbClr val="A4A3A4"/>
          </p15:clr>
        </p15:guide>
        <p15:guide id="4" pos="3749" userDrawn="1">
          <p15:clr>
            <a:srgbClr val="A4A3A4"/>
          </p15:clr>
        </p15:guide>
        <p15:guide id="5" pos="393" userDrawn="1">
          <p15:clr>
            <a:srgbClr val="A4A3A4"/>
          </p15:clr>
        </p15:guide>
        <p15:guide id="6" orient="horz" pos="4020" userDrawn="1">
          <p15:clr>
            <a:srgbClr val="A4A3A4"/>
          </p15:clr>
        </p15:guide>
        <p15:guide id="7" pos="7287" userDrawn="1">
          <p15:clr>
            <a:srgbClr val="A4A3A4"/>
          </p15:clr>
        </p15:guide>
        <p15:guide id="8" orient="horz" pos="2319" userDrawn="1">
          <p15:clr>
            <a:srgbClr val="A4A3A4"/>
          </p15:clr>
        </p15:guide>
        <p15:guide id="10" orient="horz" pos="845" userDrawn="1">
          <p15:clr>
            <a:srgbClr val="A4A3A4"/>
          </p15:clr>
        </p15:guide>
        <p15:guide id="11" orient="horz" pos="218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ihyun" initials="KJ" lastIdx="6" clrIdx="0">
    <p:extLst>
      <p:ext uri="{19B8F6BF-5375-455C-9EA6-DF929625EA0E}">
        <p15:presenceInfo xmlns:p15="http://schemas.microsoft.com/office/powerpoint/2012/main" userId="4f0e59c10a1c665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8DD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87280" autoAdjust="0"/>
  </p:normalViewPr>
  <p:slideViewPr>
    <p:cSldViewPr snapToGrid="0" showGuides="1">
      <p:cViewPr>
        <p:scale>
          <a:sx n="66" d="100"/>
          <a:sy n="66" d="100"/>
        </p:scale>
        <p:origin x="1637" y="312"/>
      </p:cViewPr>
      <p:guideLst>
        <p:guide orient="horz" pos="504"/>
        <p:guide pos="3840"/>
        <p:guide pos="3931"/>
        <p:guide pos="3749"/>
        <p:guide pos="393"/>
        <p:guide orient="horz" pos="4020"/>
        <p:guide pos="7287"/>
        <p:guide orient="horz" pos="2319"/>
        <p:guide orient="horz" pos="845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_tte\Desktop\AI%20Bigdata%20Academy\&#52397;&#45380;%20AI&#183;Big%20Data%20&#50500;&#52852;&#45936;&#48120;%20&#54532;&#47196;&#51229;&#53944;%20&#54788;&#54889;(21.04.30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2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017775643234898E-2"/>
          <c:y val="0.77053034069265214"/>
          <c:w val="0.8996444871353021"/>
          <c:h val="9.55910288245962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sz="1100" dirty="0">
                <a:solidFill>
                  <a:schemeClr val="tx1"/>
                </a:solidFill>
              </a:rPr>
              <a:t>글로벌 반도체 투자 추이</a:t>
            </a:r>
          </a:p>
        </c:rich>
      </c:tx>
      <c:layout>
        <c:manualLayout>
          <c:xMode val="edge"/>
          <c:yMode val="edge"/>
          <c:x val="0.23253605269821376"/>
          <c:y val="1.263988722216628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7321921918467434"/>
          <c:y val="0.15077983669634756"/>
          <c:w val="0.77321308401539157"/>
          <c:h val="0.556952161186587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투자 금액(억원)</c:v>
                </c:pt>
              </c:strCache>
            </c:strRef>
          </c:tx>
          <c:spPr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46000">
                  <a:schemeClr val="accent6">
                    <a:lumMod val="95000"/>
                    <a:lumOff val="5000"/>
                  </a:schemeClr>
                </a:gs>
                <a:gs pos="100000">
                  <a:schemeClr val="accent6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678</c:v>
                </c:pt>
                <c:pt idx="1">
                  <c:v>956</c:v>
                </c:pt>
                <c:pt idx="2" formatCode="#,##0">
                  <c:v>1061</c:v>
                </c:pt>
                <c:pt idx="3" formatCode="#,##0">
                  <c:v>1025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34-7F4F-9B56-B815463B7A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0"/>
        <c:overlap val="100"/>
        <c:axId val="1739512815"/>
        <c:axId val="1739306255"/>
      </c:barChart>
      <c:catAx>
        <c:axId val="1739512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9306255"/>
        <c:crosses val="autoZero"/>
        <c:auto val="1"/>
        <c:lblAlgn val="ctr"/>
        <c:lblOffset val="100"/>
        <c:noMultiLvlLbl val="0"/>
      </c:catAx>
      <c:valAx>
        <c:axId val="1739306255"/>
        <c:scaling>
          <c:orientation val="minMax"/>
          <c:max val="1250"/>
          <c:min val="0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9512815"/>
        <c:crosses val="autoZero"/>
        <c:crossBetween val="between"/>
        <c:majorUnit val="3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sz="1200" dirty="0"/>
              <a:t>글로벌 반도체 투자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355"/>
        <c:overlap val="-70"/>
        <c:axId val="1739512815"/>
        <c:axId val="1739306255"/>
      </c:barChart>
      <c:catAx>
        <c:axId val="1739512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9306255"/>
        <c:crosses val="autoZero"/>
        <c:auto val="1"/>
        <c:lblAlgn val="ctr"/>
        <c:lblOffset val="100"/>
        <c:noMultiLvlLbl val="0"/>
      </c:catAx>
      <c:valAx>
        <c:axId val="1739306255"/>
        <c:scaling>
          <c:orientation val="minMax"/>
          <c:max val="1200"/>
          <c:min val="0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9512815"/>
        <c:crosses val="autoZero"/>
        <c:crossBetween val="between"/>
        <c:majorUnit val="30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dirty="0"/>
              <a:t>당사의 매출 상승률</a:t>
            </a:r>
            <a:endParaRPr lang="ko-KR" sz="12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매출상승률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</a:gra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18.04</c:v>
                </c:pt>
                <c:pt idx="1">
                  <c:v>19.010000000000002</c:v>
                </c:pt>
                <c:pt idx="2">
                  <c:v>19.02</c:v>
                </c:pt>
              </c:numCache>
            </c:numRef>
          </c:cat>
          <c:val>
            <c:numRef>
              <c:f>Sheet1!$B$2:$B$4</c:f>
              <c:numCache>
                <c:formatCode>0%</c:formatCode>
                <c:ptCount val="3"/>
                <c:pt idx="0">
                  <c:v>0.17</c:v>
                </c:pt>
                <c:pt idx="1">
                  <c:v>0.13</c:v>
                </c:pt>
                <c:pt idx="2" formatCode="#,##0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D5-F147-BFA7-F5265F6FB4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5"/>
        <c:overlap val="-70"/>
        <c:axId val="1739512815"/>
        <c:axId val="1739306255"/>
      </c:barChart>
      <c:catAx>
        <c:axId val="1739512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9306255"/>
        <c:crosses val="autoZero"/>
        <c:auto val="1"/>
        <c:lblAlgn val="ctr"/>
        <c:lblOffset val="100"/>
        <c:noMultiLvlLbl val="0"/>
      </c:catAx>
      <c:valAx>
        <c:axId val="1739306255"/>
        <c:scaling>
          <c:orientation val="minMax"/>
          <c:max val="0.2"/>
          <c:min val="0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9512815"/>
        <c:crosses val="autoZero"/>
        <c:crossBetween val="between"/>
        <c:majorUnit val="0.1"/>
        <c:minorUnit val="5.000000000000001E-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b="1" dirty="0">
                <a:solidFill>
                  <a:schemeClr val="tx1"/>
                </a:solidFill>
              </a:rPr>
              <a:t>투자 금액</a:t>
            </a:r>
            <a:endParaRPr lang="en-US" altLang="ko-KR" sz="1200" b="1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3953691928558037"/>
          <c:y val="0.17885871332180675"/>
          <c:w val="0.83416664972551569"/>
          <c:h val="0.5152727274483972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삼성전자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143</c:v>
                </c:pt>
                <c:pt idx="1">
                  <c:v>147</c:v>
                </c:pt>
                <c:pt idx="2">
                  <c:v>131</c:v>
                </c:pt>
                <c:pt idx="3">
                  <c:v>233</c:v>
                </c:pt>
                <c:pt idx="4">
                  <c:v>237</c:v>
                </c:pt>
                <c:pt idx="5">
                  <c:v>225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04-AC45-8CAB-FF53189741E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SK 하이닉스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52</c:v>
                </c:pt>
                <c:pt idx="1">
                  <c:v>66</c:v>
                </c:pt>
                <c:pt idx="2">
                  <c:v>62</c:v>
                </c:pt>
                <c:pt idx="3">
                  <c:v>103</c:v>
                </c:pt>
                <c:pt idx="4">
                  <c:v>170</c:v>
                </c:pt>
                <c:pt idx="5">
                  <c:v>124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C04-AC45-8CAB-FF53189741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67740255"/>
        <c:axId val="1867741903"/>
      </c:barChart>
      <c:catAx>
        <c:axId val="18677402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67741903"/>
        <c:crosses val="autoZero"/>
        <c:auto val="1"/>
        <c:lblAlgn val="ctr"/>
        <c:lblOffset val="100"/>
        <c:noMultiLvlLbl val="0"/>
      </c:catAx>
      <c:valAx>
        <c:axId val="1867741903"/>
        <c:scaling>
          <c:orientation val="minMax"/>
          <c:max val="3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67740255"/>
        <c:crosses val="autoZero"/>
        <c:crossBetween val="between"/>
        <c:majorUnit val="100"/>
        <c:minorUnit val="2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9606110710797989"/>
          <c:y val="0.85425196268400405"/>
          <c:w val="0.41059740521802507"/>
          <c:h val="0.1335388408775471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1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TSMC </a:t>
            </a:r>
            <a:r>
              <a:rPr lang="ko-KR" altLang="en-US" sz="11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투자금액 추이</a:t>
            </a:r>
            <a:endParaRPr lang="en-US" altLang="ko-KR" sz="1100" b="1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c:rich>
      </c:tx>
      <c:layout>
        <c:manualLayout>
          <c:xMode val="edge"/>
          <c:yMode val="edge"/>
          <c:x val="0.2430749866971596"/>
          <c:y val="6.3720185099611706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6597473832102067"/>
          <c:y val="0.17018055892135273"/>
          <c:w val="0.78670745639869166"/>
          <c:h val="0.5295632587119338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TSMC</c:v>
                </c:pt>
              </c:strCache>
            </c:strRef>
          </c:tx>
          <c:spPr>
            <a:gradFill flip="none" rotWithShape="1">
              <a:gsLst>
                <a:gs pos="0">
                  <a:schemeClr val="accent4">
                    <a:lumMod val="89000"/>
                  </a:schemeClr>
                </a:gs>
                <a:gs pos="23000">
                  <a:schemeClr val="accent4">
                    <a:lumMod val="89000"/>
                  </a:schemeClr>
                </a:gs>
                <a:gs pos="69000">
                  <a:schemeClr val="accent4">
                    <a:lumMod val="75000"/>
                  </a:schemeClr>
                </a:gs>
                <a:gs pos="97000">
                  <a:schemeClr val="accent4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112</c:v>
                </c:pt>
                <c:pt idx="1">
                  <c:v>208</c:v>
                </c:pt>
                <c:pt idx="2">
                  <c:v>132</c:v>
                </c:pt>
                <c:pt idx="3">
                  <c:v>192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32-9C4A-9775-DC2B3A8141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16229807"/>
        <c:axId val="1416231455"/>
      </c:barChart>
      <c:catAx>
        <c:axId val="14162298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16231455"/>
        <c:crosses val="autoZero"/>
        <c:auto val="1"/>
        <c:lblAlgn val="ctr"/>
        <c:lblOffset val="100"/>
        <c:noMultiLvlLbl val="0"/>
      </c:catAx>
      <c:valAx>
        <c:axId val="14162314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162298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</a:gradFill>
          </c:spPr>
          <c:dPt>
            <c:idx val="0"/>
            <c:bubble3D val="0"/>
            <c:spPr>
              <a:gradFill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79F-544C-86BF-AE357AB23699}"/>
              </c:ext>
            </c:extLst>
          </c:dPt>
          <c:dPt>
            <c:idx val="1"/>
            <c:bubble3D val="0"/>
            <c:spPr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13C4-6D4D-9375-DA37F677AD67}"/>
              </c:ext>
            </c:extLst>
          </c:dPt>
          <c:dPt>
            <c:idx val="2"/>
            <c:bubble3D val="0"/>
            <c:spPr>
              <a:gradFill flip="none" rotWithShape="1">
                <a:gsLst>
                  <a:gs pos="0">
                    <a:schemeClr val="accent4">
                      <a:lumMod val="0"/>
                      <a:lumOff val="100000"/>
                    </a:schemeClr>
                  </a:gs>
                  <a:gs pos="35000">
                    <a:schemeClr val="accent4">
                      <a:lumMod val="0"/>
                      <a:lumOff val="100000"/>
                    </a:schemeClr>
                  </a:gs>
                  <a:gs pos="100000">
                    <a:schemeClr val="accent4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3C4-6D4D-9375-DA37F677AD67}"/>
              </c:ext>
            </c:extLst>
          </c:dPt>
          <c:dPt>
            <c:idx val="3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3C4-6D4D-9375-DA37F677AD67}"/>
              </c:ext>
            </c:extLst>
          </c:dPt>
          <c:dPt>
            <c:idx val="4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13C4-6D4D-9375-DA37F677AD67}"/>
              </c:ext>
            </c:extLst>
          </c:dPt>
          <c:cat>
            <c:strRef>
              <c:f>Sheet1!$A$2:$A$6</c:f>
              <c:strCache>
                <c:ptCount val="5"/>
                <c:pt idx="0">
                  <c:v>TSMC</c:v>
                </c:pt>
                <c:pt idx="1">
                  <c:v>삼성전자</c:v>
                </c:pt>
                <c:pt idx="2">
                  <c:v>UMC</c:v>
                </c:pt>
                <c:pt idx="3">
                  <c:v>글로벌 파운드리</c:v>
                </c:pt>
                <c:pt idx="4">
                  <c:v>기타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46</c:v>
                </c:pt>
                <c:pt idx="1">
                  <c:v>9.1999999999999993</c:v>
                </c:pt>
                <c:pt idx="2">
                  <c:v>9.1999999999999993</c:v>
                </c:pt>
                <c:pt idx="3">
                  <c:v>10</c:v>
                </c:pt>
                <c:pt idx="4">
                  <c:v>25.6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C4-6D4D-9375-DA37F677AD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28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</a:gradFill>
          </c:spPr>
          <c:dPt>
            <c:idx val="0"/>
            <c:bubble3D val="0"/>
            <c:spPr>
              <a:gradFill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202-F241-B3FB-DD5DD7E66A6E}"/>
              </c:ext>
            </c:extLst>
          </c:dPt>
          <c:dPt>
            <c:idx val="1"/>
            <c:bubble3D val="0"/>
            <c:spPr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202-F241-B3FB-DD5DD7E66A6E}"/>
              </c:ext>
            </c:extLst>
          </c:dPt>
          <c:dPt>
            <c:idx val="2"/>
            <c:bubble3D val="0"/>
            <c:spPr>
              <a:gradFill flip="none" rotWithShape="1">
                <a:gsLst>
                  <a:gs pos="0">
                    <a:schemeClr val="accent4">
                      <a:lumMod val="0"/>
                      <a:lumOff val="100000"/>
                    </a:schemeClr>
                  </a:gs>
                  <a:gs pos="35000">
                    <a:schemeClr val="accent4">
                      <a:lumMod val="0"/>
                      <a:lumOff val="100000"/>
                    </a:schemeClr>
                  </a:gs>
                  <a:gs pos="100000">
                    <a:schemeClr val="accent4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202-F241-B3FB-DD5DD7E66A6E}"/>
              </c:ext>
            </c:extLst>
          </c:dPt>
          <c:dPt>
            <c:idx val="3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202-F241-B3FB-DD5DD7E66A6E}"/>
              </c:ext>
            </c:extLst>
          </c:dPt>
          <c:dPt>
            <c:idx val="4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202-F241-B3FB-DD5DD7E66A6E}"/>
              </c:ext>
            </c:extLst>
          </c:dPt>
          <c:cat>
            <c:strRef>
              <c:f>Sheet1!$A$2:$A$6</c:f>
              <c:strCache>
                <c:ptCount val="5"/>
                <c:pt idx="0">
                  <c:v>TSMC</c:v>
                </c:pt>
                <c:pt idx="1">
                  <c:v>삼성전자</c:v>
                </c:pt>
                <c:pt idx="2">
                  <c:v>UMC</c:v>
                </c:pt>
                <c:pt idx="3">
                  <c:v>글로벌 파운드리</c:v>
                </c:pt>
                <c:pt idx="4">
                  <c:v>기타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51.5</c:v>
                </c:pt>
                <c:pt idx="1">
                  <c:v>18.8</c:v>
                </c:pt>
                <c:pt idx="2">
                  <c:v>7.4</c:v>
                </c:pt>
                <c:pt idx="3">
                  <c:v>7.3</c:v>
                </c:pt>
                <c:pt idx="4">
                  <c:v>13.3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202-F241-B3FB-DD5DD7E66A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76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반도체 수율 현황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8.7669424159952554E-3"/>
                  <c:y val="3.527140042355977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057826520438683"/>
                      <c:h val="0.113542096933988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68AC-B345-95AE-68F151A5604E}"/>
                </c:ext>
              </c:extLst>
            </c:dLbl>
            <c:dLbl>
              <c:idx val="1"/>
              <c:layout>
                <c:manualLayout>
                  <c:x val="7.3940341138745407E-3"/>
                  <c:y val="1.39368740399463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4076509211105423"/>
                      <c:h val="0.1520199883051448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68AC-B345-95AE-68F151A5604E}"/>
                </c:ext>
              </c:extLst>
            </c:dLbl>
            <c:dLbl>
              <c:idx val="2"/>
              <c:layout>
                <c:manualLayout>
                  <c:x val="4.4893472734948313E-3"/>
                  <c:y val="5.048531629129682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1224704265581632"/>
                      <c:h val="0.1520199883051448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68AC-B345-95AE-68F151A5604E}"/>
                </c:ext>
              </c:extLst>
            </c:dLbl>
            <c:dLbl>
              <c:idx val="3"/>
              <c:layout>
                <c:manualLayout>
                  <c:x val="8.7141727969245412E-3"/>
                  <c:y val="4.340023369511971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accent1">
                          <a:lumMod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8AC-B345-95AE-68F151A5604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삼성전자</c:v>
                </c:pt>
                <c:pt idx="1">
                  <c:v>TSMC</c:v>
                </c:pt>
                <c:pt idx="2">
                  <c:v>롄신</c:v>
                </c:pt>
                <c:pt idx="3">
                  <c:v>자사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0.99</c:v>
                </c:pt>
                <c:pt idx="1">
                  <c:v>0.99</c:v>
                </c:pt>
                <c:pt idx="2">
                  <c:v>0.94</c:v>
                </c:pt>
                <c:pt idx="3">
                  <c:v>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8AC-B345-95AE-68F151A5604E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355"/>
        <c:overlap val="-70"/>
        <c:axId val="1759820608"/>
        <c:axId val="1759822256"/>
      </c:barChart>
      <c:catAx>
        <c:axId val="1759820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59822256"/>
        <c:crosses val="autoZero"/>
        <c:auto val="1"/>
        <c:lblAlgn val="ctr"/>
        <c:lblOffset val="100"/>
        <c:noMultiLvlLbl val="0"/>
      </c:catAx>
      <c:valAx>
        <c:axId val="1759822256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598206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legendEntry>
      <c:layout>
        <c:manualLayout>
          <c:xMode val="edge"/>
          <c:yMode val="edge"/>
          <c:x val="0.30915698849397755"/>
          <c:y val="0.78993798091052225"/>
          <c:w val="0.3645751933389022"/>
          <c:h val="0.139519218242358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29T15:39:29.299" idx="1">
    <p:pos x="10" y="10"/>
    <p:text>공정레시피를 왜 해야하는지 내용이 없다          / 왜 모니터링을 해야하는지 배경이 없다.</p:text>
    <p:extLst>
      <p:ext uri="{C676402C-5697-4E1C-873F-D02D1690AC5C}">
        <p15:threadingInfo xmlns:p15="http://schemas.microsoft.com/office/powerpoint/2012/main" timeZoneBias="-540"/>
      </p:ext>
    </p:extLst>
  </p:cm>
  <p:cm authorId="1" dt="2021-05-29T15:41:28.878" idx="2">
    <p:pos x="10" y="146"/>
    <p:text>part0 사전지식 제공. part1 배경현황: 외부 상황/ 내부상황 설명 part2 개선 - 공정 모니터링해서 파라미터 변수를 제어하여 불량율을 개선하겠다.  //</p:text>
    <p:extLst>
      <p:ext uri="{C676402C-5697-4E1C-873F-D02D1690AC5C}">
        <p15:threadingInfo xmlns:p15="http://schemas.microsoft.com/office/powerpoint/2012/main" timeZoneBias="-540">
          <p15:parentCm authorId="1" idx="1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29T15:39:29.299" idx="5">
    <p:pos x="10" y="10"/>
    <p:text>공정레시피를 왜 해야하는지 내용이 없다          / 왜 모니터링을 해야하는지 배경이 없다.</p:text>
    <p:extLst>
      <p:ext uri="{C676402C-5697-4E1C-873F-D02D1690AC5C}">
        <p15:threadingInfo xmlns:p15="http://schemas.microsoft.com/office/powerpoint/2012/main" timeZoneBias="-540"/>
      </p:ext>
    </p:extLst>
  </p:cm>
  <p:cm authorId="1" dt="2021-05-29T15:41:28.878" idx="6">
    <p:pos x="10" y="146"/>
    <p:text>part0 사전지식 제공. part1 배경현황: 외부 상황/ 내부상황 설명 part2 개선 - 공정 모니터링해서 파라미터 변수를 제어하여 불량율을 개선하겠다.  //</p:text>
    <p:extLst>
      <p:ext uri="{C676402C-5697-4E1C-873F-D02D1690AC5C}">
        <p15:threadingInfo xmlns:p15="http://schemas.microsoft.com/office/powerpoint/2012/main" timeZoneBias="-540">
          <p15:parentCm authorId="1" idx="5"/>
        </p15:threadingInfo>
      </p:ext>
    </p:extLst>
  </p:cm>
</p:cmLst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0.42502</cdr:x>
      <cdr:y>0.37272</cdr:y>
    </cdr:from>
    <cdr:to>
      <cdr:x>0.51937</cdr:x>
      <cdr:y>0.49911</cdr:y>
    </cdr:to>
    <cdr:sp macro="" textlink="">
      <cdr:nvSpPr>
        <cdr:cNvPr id="2" name="TextBox 21">
          <a:extLst xmlns:a="http://schemas.openxmlformats.org/drawingml/2006/main">
            <a:ext uri="{FF2B5EF4-FFF2-40B4-BE49-F238E27FC236}">
              <a16:creationId xmlns:a16="http://schemas.microsoft.com/office/drawing/2014/main" id="{8322F202-C336-9E4B-A87F-3C0678B3C7C4}"/>
            </a:ext>
          </a:extLst>
        </cdr:cNvPr>
        <cdr:cNvSpPr txBox="1"/>
      </cdr:nvSpPr>
      <cdr:spPr>
        <a:xfrm xmlns:a="http://schemas.openxmlformats.org/drawingml/2006/main">
          <a:off x="2257927" y="771539"/>
          <a:ext cx="501248" cy="2616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kumimoji="1" lang="en-US" altLang="ko-KR" sz="1100" b="1" dirty="0"/>
            <a:t>131</a:t>
          </a:r>
          <a:endParaRPr kumimoji="1" lang="en-US" altLang="ko-Kore-KR" sz="1100" b="1" dirty="0"/>
        </a:p>
      </cdr:txBody>
    </cdr:sp>
  </cdr:relSizeAnchor>
  <cdr:relSizeAnchor xmlns:cdr="http://schemas.openxmlformats.org/drawingml/2006/chartDrawing">
    <cdr:from>
      <cdr:x>0.47519</cdr:x>
      <cdr:y>0.48816</cdr:y>
    </cdr:from>
    <cdr:to>
      <cdr:x>0.5492</cdr:x>
      <cdr:y>0.61454</cdr:y>
    </cdr:to>
    <cdr:sp macro="" textlink="">
      <cdr:nvSpPr>
        <cdr:cNvPr id="3" name="TextBox 21">
          <a:extLst xmlns:a="http://schemas.openxmlformats.org/drawingml/2006/main">
            <a:ext uri="{FF2B5EF4-FFF2-40B4-BE49-F238E27FC236}">
              <a16:creationId xmlns:a16="http://schemas.microsoft.com/office/drawing/2014/main" id="{8322F202-C336-9E4B-A87F-3C0678B3C7C4}"/>
            </a:ext>
          </a:extLst>
        </cdr:cNvPr>
        <cdr:cNvSpPr txBox="1"/>
      </cdr:nvSpPr>
      <cdr:spPr>
        <a:xfrm xmlns:a="http://schemas.openxmlformats.org/drawingml/2006/main">
          <a:off x="2524426" y="1010491"/>
          <a:ext cx="393224" cy="2616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kumimoji="1" lang="en-US" altLang="ko-KR" sz="1100" b="1" dirty="0"/>
            <a:t>62</a:t>
          </a:r>
          <a:endParaRPr kumimoji="1" lang="en-US" altLang="ko-Kore-KR" sz="1100" b="1" dirty="0"/>
        </a:p>
      </cdr:txBody>
    </cdr:sp>
  </cdr:relSizeAnchor>
  <cdr:relSizeAnchor xmlns:cdr="http://schemas.openxmlformats.org/drawingml/2006/chartDrawing">
    <cdr:from>
      <cdr:x>0.56445</cdr:x>
      <cdr:y>0.19781</cdr:y>
    </cdr:from>
    <cdr:to>
      <cdr:x>0.64757</cdr:x>
      <cdr:y>0.32419</cdr:y>
    </cdr:to>
    <cdr:sp macro="" textlink="">
      <cdr:nvSpPr>
        <cdr:cNvPr id="4" name="TextBox 21">
          <a:extLst xmlns:a="http://schemas.openxmlformats.org/drawingml/2006/main">
            <a:ext uri="{FF2B5EF4-FFF2-40B4-BE49-F238E27FC236}">
              <a16:creationId xmlns:a16="http://schemas.microsoft.com/office/drawing/2014/main" id="{8322F202-C336-9E4B-A87F-3C0678B3C7C4}"/>
            </a:ext>
          </a:extLst>
        </cdr:cNvPr>
        <cdr:cNvSpPr txBox="1"/>
      </cdr:nvSpPr>
      <cdr:spPr>
        <a:xfrm xmlns:a="http://schemas.openxmlformats.org/drawingml/2006/main">
          <a:off x="2998657" y="409468"/>
          <a:ext cx="441585" cy="2616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kumimoji="1" lang="en-US" altLang="ko-KR" sz="1100" b="1" dirty="0"/>
            <a:t>233</a:t>
          </a:r>
          <a:endParaRPr kumimoji="1" lang="en-US" altLang="ko-Kore-KR" sz="1100" b="1" dirty="0"/>
        </a:p>
      </cdr:txBody>
    </cdr:sp>
  </cdr:relSizeAnchor>
  <cdr:relSizeAnchor xmlns:cdr="http://schemas.openxmlformats.org/drawingml/2006/chartDrawing">
    <cdr:from>
      <cdr:x>0.60424</cdr:x>
      <cdr:y>0.42045</cdr:y>
    </cdr:from>
    <cdr:to>
      <cdr:x>0.68737</cdr:x>
      <cdr:y>0.54683</cdr:y>
    </cdr:to>
    <cdr:sp macro="" textlink="">
      <cdr:nvSpPr>
        <cdr:cNvPr id="5" name="TextBox 21">
          <a:extLst xmlns:a="http://schemas.openxmlformats.org/drawingml/2006/main">
            <a:ext uri="{FF2B5EF4-FFF2-40B4-BE49-F238E27FC236}">
              <a16:creationId xmlns:a16="http://schemas.microsoft.com/office/drawing/2014/main" id="{8322F202-C336-9E4B-A87F-3C0678B3C7C4}"/>
            </a:ext>
          </a:extLst>
        </cdr:cNvPr>
        <cdr:cNvSpPr txBox="1"/>
      </cdr:nvSpPr>
      <cdr:spPr>
        <a:xfrm xmlns:a="http://schemas.openxmlformats.org/drawingml/2006/main">
          <a:off x="3210052" y="870334"/>
          <a:ext cx="441585" cy="2616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kumimoji="1" lang="en-US" altLang="ko-KR" sz="1100" b="1" dirty="0"/>
            <a:t>103</a:t>
          </a:r>
          <a:endParaRPr kumimoji="1" lang="en-US" altLang="ko-Kore-KR" sz="1100" b="1" dirty="0"/>
        </a:p>
      </cdr:txBody>
    </cdr:sp>
  </cdr:relSizeAnchor>
  <cdr:relSizeAnchor xmlns:cdr="http://schemas.openxmlformats.org/drawingml/2006/chartDrawing">
    <cdr:from>
      <cdr:x>0.70567</cdr:x>
      <cdr:y>0.18954</cdr:y>
    </cdr:from>
    <cdr:to>
      <cdr:x>0.78879</cdr:x>
      <cdr:y>0.31592</cdr:y>
    </cdr:to>
    <cdr:sp macro="" textlink="">
      <cdr:nvSpPr>
        <cdr:cNvPr id="6" name="TextBox 21">
          <a:extLst xmlns:a="http://schemas.openxmlformats.org/drawingml/2006/main">
            <a:ext uri="{FF2B5EF4-FFF2-40B4-BE49-F238E27FC236}">
              <a16:creationId xmlns:a16="http://schemas.microsoft.com/office/drawing/2014/main" id="{8322F202-C336-9E4B-A87F-3C0678B3C7C4}"/>
            </a:ext>
          </a:extLst>
        </cdr:cNvPr>
        <cdr:cNvSpPr txBox="1"/>
      </cdr:nvSpPr>
      <cdr:spPr>
        <a:xfrm xmlns:a="http://schemas.openxmlformats.org/drawingml/2006/main">
          <a:off x="3748866" y="392337"/>
          <a:ext cx="441585" cy="2616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kumimoji="1" lang="en-US" altLang="ko-KR" sz="1100" b="1" dirty="0"/>
            <a:t>237</a:t>
          </a:r>
          <a:endParaRPr kumimoji="1" lang="en-US" altLang="ko-Kore-KR" sz="1100" b="1" dirty="0"/>
        </a:p>
      </cdr:txBody>
    </cdr:sp>
  </cdr:relSizeAnchor>
  <cdr:relSizeAnchor xmlns:cdr="http://schemas.openxmlformats.org/drawingml/2006/chartDrawing">
    <cdr:from>
      <cdr:x>0.74353</cdr:x>
      <cdr:y>0.30833</cdr:y>
    </cdr:from>
    <cdr:to>
      <cdr:x>0.83035</cdr:x>
      <cdr:y>0.43471</cdr:y>
    </cdr:to>
    <cdr:sp macro="" textlink="">
      <cdr:nvSpPr>
        <cdr:cNvPr id="7" name="TextBox 21">
          <a:extLst xmlns:a="http://schemas.openxmlformats.org/drawingml/2006/main">
            <a:ext uri="{FF2B5EF4-FFF2-40B4-BE49-F238E27FC236}">
              <a16:creationId xmlns:a16="http://schemas.microsoft.com/office/drawing/2014/main" id="{8322F202-C336-9E4B-A87F-3C0678B3C7C4}"/>
            </a:ext>
          </a:extLst>
        </cdr:cNvPr>
        <cdr:cNvSpPr txBox="1"/>
      </cdr:nvSpPr>
      <cdr:spPr>
        <a:xfrm xmlns:a="http://schemas.openxmlformats.org/drawingml/2006/main">
          <a:off x="3950002" y="638236"/>
          <a:ext cx="461244" cy="2616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kumimoji="1" lang="en-US" altLang="ko-KR" sz="1100" b="1" dirty="0"/>
            <a:t>170</a:t>
          </a:r>
          <a:endParaRPr kumimoji="1" lang="en-US" altLang="ko-Kore-KR" sz="1100" b="1" dirty="0"/>
        </a:p>
      </cdr:txBody>
    </cdr:sp>
  </cdr:relSizeAnchor>
  <cdr:relSizeAnchor xmlns:cdr="http://schemas.openxmlformats.org/drawingml/2006/chartDrawing">
    <cdr:from>
      <cdr:x>0.84552</cdr:x>
      <cdr:y>0.21325</cdr:y>
    </cdr:from>
    <cdr:to>
      <cdr:x>0.92864</cdr:x>
      <cdr:y>0.33963</cdr:y>
    </cdr:to>
    <cdr:sp macro="" textlink="">
      <cdr:nvSpPr>
        <cdr:cNvPr id="8" name="TextBox 21">
          <a:extLst xmlns:a="http://schemas.openxmlformats.org/drawingml/2006/main">
            <a:ext uri="{FF2B5EF4-FFF2-40B4-BE49-F238E27FC236}">
              <a16:creationId xmlns:a16="http://schemas.microsoft.com/office/drawing/2014/main" id="{D474FF44-A0B1-DA49-A033-8EE0D8FC3A76}"/>
            </a:ext>
          </a:extLst>
        </cdr:cNvPr>
        <cdr:cNvSpPr txBox="1"/>
      </cdr:nvSpPr>
      <cdr:spPr>
        <a:xfrm xmlns:a="http://schemas.openxmlformats.org/drawingml/2006/main">
          <a:off x="4491816" y="441420"/>
          <a:ext cx="441585" cy="2616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kumimoji="1" lang="en-US" altLang="ko-KR" sz="1100" b="1" dirty="0"/>
            <a:t>225</a:t>
          </a:r>
          <a:endParaRPr kumimoji="1" lang="en-US" altLang="ko-Kore-KR" sz="1100" b="1" dirty="0"/>
        </a:p>
      </cdr:txBody>
    </cdr:sp>
  </cdr:relSizeAnchor>
  <cdr:relSizeAnchor xmlns:cdr="http://schemas.openxmlformats.org/drawingml/2006/chartDrawing">
    <cdr:from>
      <cdr:x>0.88299</cdr:x>
      <cdr:y>0.38419</cdr:y>
    </cdr:from>
    <cdr:to>
      <cdr:x>0.97041</cdr:x>
      <cdr:y>0.51058</cdr:y>
    </cdr:to>
    <cdr:sp macro="" textlink="">
      <cdr:nvSpPr>
        <cdr:cNvPr id="9" name="TextBox 21">
          <a:extLst xmlns:a="http://schemas.openxmlformats.org/drawingml/2006/main">
            <a:ext uri="{FF2B5EF4-FFF2-40B4-BE49-F238E27FC236}">
              <a16:creationId xmlns:a16="http://schemas.microsoft.com/office/drawing/2014/main" id="{8C2131F1-1B7C-394C-AFA2-E3C469E5CC72}"/>
            </a:ext>
          </a:extLst>
        </cdr:cNvPr>
        <cdr:cNvSpPr txBox="1"/>
      </cdr:nvSpPr>
      <cdr:spPr>
        <a:xfrm xmlns:a="http://schemas.openxmlformats.org/drawingml/2006/main">
          <a:off x="4690872" y="795280"/>
          <a:ext cx="464418" cy="2616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kumimoji="1" lang="en-US" altLang="ko-KR" sz="1100" b="1" dirty="0"/>
            <a:t>124</a:t>
          </a:r>
          <a:endParaRPr kumimoji="1" lang="en-US" altLang="ko-Kore-KR" sz="1100" b="1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0.38132</cdr:x>
      <cdr:y>0.2193</cdr:y>
    </cdr:from>
    <cdr:to>
      <cdr:x>0.58296</cdr:x>
      <cdr:y>0.35056</cdr:y>
    </cdr:to>
    <cdr:sp macro="" textlink="">
      <cdr:nvSpPr>
        <cdr:cNvPr id="2" name="TextBox 21">
          <a:extLst xmlns:a="http://schemas.openxmlformats.org/drawingml/2006/main">
            <a:ext uri="{FF2B5EF4-FFF2-40B4-BE49-F238E27FC236}">
              <a16:creationId xmlns:a16="http://schemas.microsoft.com/office/drawing/2014/main" id="{E69EEF7F-89C9-4A43-984B-65BEE3687FE8}"/>
            </a:ext>
          </a:extLst>
        </cdr:cNvPr>
        <cdr:cNvSpPr txBox="1"/>
      </cdr:nvSpPr>
      <cdr:spPr>
        <a:xfrm xmlns:a="http://schemas.openxmlformats.org/drawingml/2006/main">
          <a:off x="988376" y="442111"/>
          <a:ext cx="522648" cy="26461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kumimoji="1" lang="en-US" altLang="ko-KR" sz="1100" b="1" dirty="0"/>
            <a:t>208</a:t>
          </a:r>
          <a:endParaRPr kumimoji="1" lang="en-US" altLang="ko-Kore-KR" sz="1100" b="1" dirty="0"/>
        </a:p>
      </cdr:txBody>
    </cdr:sp>
  </cdr:relSizeAnchor>
  <cdr:relSizeAnchor xmlns:cdr="http://schemas.openxmlformats.org/drawingml/2006/chartDrawing">
    <cdr:from>
      <cdr:x>0.57844</cdr:x>
      <cdr:y>0.34831</cdr:y>
    </cdr:from>
    <cdr:to>
      <cdr:x>0.85966</cdr:x>
      <cdr:y>0.47957</cdr:y>
    </cdr:to>
    <cdr:sp macro="" textlink="">
      <cdr:nvSpPr>
        <cdr:cNvPr id="3" name="TextBox 21">
          <a:extLst xmlns:a="http://schemas.openxmlformats.org/drawingml/2006/main">
            <a:ext uri="{FF2B5EF4-FFF2-40B4-BE49-F238E27FC236}">
              <a16:creationId xmlns:a16="http://schemas.microsoft.com/office/drawing/2014/main" id="{E69EEF7F-89C9-4A43-984B-65BEE3687FE8}"/>
            </a:ext>
          </a:extLst>
        </cdr:cNvPr>
        <cdr:cNvSpPr txBox="1"/>
      </cdr:nvSpPr>
      <cdr:spPr>
        <a:xfrm xmlns:a="http://schemas.openxmlformats.org/drawingml/2006/main">
          <a:off x="1499313" y="702198"/>
          <a:ext cx="728923" cy="26461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kumimoji="1" lang="en-US" altLang="ko-KR" sz="1100" b="1" dirty="0"/>
            <a:t>132</a:t>
          </a:r>
          <a:endParaRPr kumimoji="1" lang="en-US" altLang="ko-Kore-KR" sz="1100" b="1" dirty="0"/>
        </a:p>
      </cdr:txBody>
    </cdr:sp>
  </cdr:relSizeAnchor>
  <cdr:relSizeAnchor xmlns:cdr="http://schemas.openxmlformats.org/drawingml/2006/chartDrawing">
    <cdr:from>
      <cdr:x>0.775</cdr:x>
      <cdr:y>0.2479</cdr:y>
    </cdr:from>
    <cdr:to>
      <cdr:x>0.98073</cdr:x>
      <cdr:y>0.37916</cdr:y>
    </cdr:to>
    <cdr:sp macro="" textlink="">
      <cdr:nvSpPr>
        <cdr:cNvPr id="4" name="TextBox 21">
          <a:extLst xmlns:a="http://schemas.openxmlformats.org/drawingml/2006/main">
            <a:ext uri="{FF2B5EF4-FFF2-40B4-BE49-F238E27FC236}">
              <a16:creationId xmlns:a16="http://schemas.microsoft.com/office/drawing/2014/main" id="{E69EEF7F-89C9-4A43-984B-65BEE3687FE8}"/>
            </a:ext>
          </a:extLst>
        </cdr:cNvPr>
        <cdr:cNvSpPr txBox="1"/>
      </cdr:nvSpPr>
      <cdr:spPr>
        <a:xfrm xmlns:a="http://schemas.openxmlformats.org/drawingml/2006/main">
          <a:off x="2008803" y="499773"/>
          <a:ext cx="533262" cy="26461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kumimoji="1" lang="en-US" altLang="ko-KR" sz="1100" b="1" dirty="0"/>
            <a:t>192</a:t>
          </a:r>
          <a:endParaRPr kumimoji="1" lang="en-US" altLang="ko-Kore-KR" sz="1100" b="1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2AE027-3AC7-4324-9CE2-19CE3750E0EC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799C4-D715-4866-B678-F52513C5C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211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기술 투자 논리 중복 </a:t>
            </a:r>
            <a:r>
              <a:rPr lang="en-US" altLang="ko-KR" dirty="0"/>
              <a:t>(</a:t>
            </a:r>
            <a:r>
              <a:rPr lang="ko-KR" altLang="en-US" dirty="0"/>
              <a:t>기술이 왜 중요한가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799C4-D715-4866-B678-F52513C5CE8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622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799C4-D715-4866-B678-F52513C5CE8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000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799C4-D715-4866-B678-F52513C5CE8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213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출처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https://www.samsungsemiconstory.com/2206</a:t>
            </a:r>
          </a:p>
          <a:p>
            <a:r>
              <a:rPr lang="en-US" altLang="ko-KR" dirty="0"/>
              <a:t>https://www.skcareersjournal.com/194</a:t>
            </a:r>
          </a:p>
          <a:p>
            <a:r>
              <a:rPr lang="en-US" altLang="ko-KR" dirty="0"/>
              <a:t>https://www.samsungsemiconstory.com/201</a:t>
            </a:r>
          </a:p>
          <a:p>
            <a:r>
              <a:rPr lang="en-US" altLang="ko-KR" dirty="0"/>
              <a:t>https://www.youtube.com/watch?v=_SM4KqQR8A4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799C4-D715-4866-B678-F52513C5CE8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824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출처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https://www.samsungsemiconstory.com/2206</a:t>
            </a:r>
          </a:p>
          <a:p>
            <a:r>
              <a:rPr lang="en-US" altLang="ko-KR" dirty="0"/>
              <a:t>https://www.skcareersjournal.com/194</a:t>
            </a:r>
          </a:p>
          <a:p>
            <a:r>
              <a:rPr lang="en-US" altLang="ko-KR" dirty="0"/>
              <a:t>https://www.samsungsemiconstory.com/201</a:t>
            </a:r>
          </a:p>
          <a:p>
            <a:r>
              <a:rPr lang="en-US" altLang="ko-KR" dirty="0"/>
              <a:t>https://www.youtube.com/watch?v=_SM4KqQR8A4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799C4-D715-4866-B678-F52513C5CE8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858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/>
              <a:t>공정 별 주요 변수 추출 후 양품 생산 최적 구간을 도출하여 공정 별 불량률을 최소화 시킬 수 있는 방안 마련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799C4-D715-4866-B678-F52513C5CE8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334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/>
              <a:t>F1 Score</a:t>
            </a:r>
            <a:r>
              <a:rPr lang="ko-KR" altLang="en-US" sz="1200" b="1" dirty="0"/>
              <a:t>를 기준으로 모델 성능을 평가한 결과</a:t>
            </a:r>
            <a:r>
              <a:rPr lang="en-US" altLang="ko-KR" sz="1200" b="1" dirty="0"/>
              <a:t>, Random Forest</a:t>
            </a:r>
            <a:r>
              <a:rPr lang="ko-KR" altLang="en-US" sz="1200" b="1" dirty="0"/>
              <a:t>의 성능이 </a:t>
            </a:r>
            <a:r>
              <a:rPr lang="en-US" altLang="ko-KR" sz="1200" b="1" dirty="0"/>
              <a:t>0.88</a:t>
            </a:r>
            <a:r>
              <a:rPr lang="ko-KR" altLang="en-US" sz="1200" b="1" dirty="0"/>
              <a:t>로 가장 높아 최종 예측모델로 선정</a:t>
            </a:r>
            <a:endParaRPr lang="en-US" altLang="ko-KR" sz="1200" b="1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799C4-D715-4866-B678-F52513C5CE8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961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799C4-D715-4866-B678-F52513C5CE8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104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kumimoji="1"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실시간 생산실적을 반영한 공정 경로 추천 시스템 개발 및 적용</a:t>
            </a:r>
            <a:endParaRPr kumimoji="1"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/>
              <a:t>공정별 최적운전 조건 설정을 반영하여 대량의 불량 발생 가능성을 조기 차단하는 자동화 시스템 개발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실시간 공정 모니터링 반도체 품질 예측 시스템을 적용하여 지속적으로 불량률 관리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799C4-D715-4866-B678-F52513C5CE8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027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주요 변수에 대해 양품 구간을 설정하였고</a:t>
            </a:r>
            <a:r>
              <a:rPr lang="en-US" altLang="ko-KR" dirty="0"/>
              <a:t>, </a:t>
            </a:r>
            <a:r>
              <a:rPr lang="ko-KR" altLang="en-US" dirty="0"/>
              <a:t>해당 구간을 개발된 모델에 적용해보니 실제로 양품만 생산하는 걸 확인</a:t>
            </a:r>
            <a:endParaRPr lang="en-US" altLang="ko-KR" dirty="0"/>
          </a:p>
          <a:p>
            <a:r>
              <a:rPr lang="ko-KR" altLang="en-US" dirty="0"/>
              <a:t>이 조건을 통해 </a:t>
            </a:r>
            <a:r>
              <a:rPr lang="ko-KR" altLang="en-US" dirty="0" err="1"/>
              <a:t>수율</a:t>
            </a:r>
            <a:r>
              <a:rPr lang="ko-KR" altLang="en-US" dirty="0"/>
              <a:t> 극대화 할 수 있다고 생각함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799C4-D715-4866-B678-F52513C5CE8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808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412209-52FE-4851-8193-E7FAE5C42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9E5C101-DD91-4B9C-91E0-F3A98A553D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EDF3AC-2694-4C02-ADB4-F1FBD4213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7AC64-6B88-4472-B1FA-C809B28E9F2F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CB0A5B-C75C-4BB7-947C-FF9EA29C0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9AB5F5-1FA1-41F8-B77C-833F7FBF0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0D106-5461-40CD-8703-D62F3C66F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368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4F5062-4402-40ED-BBF4-914E1EF5E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331816-34C7-4C93-9A64-F8431464DC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CAB2F9-2E51-45C7-BB85-7388160E9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7AC64-6B88-4472-B1FA-C809B28E9F2F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C69C94-F4DB-4B6A-9BC0-54D924CB5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C5B5A9-B2D8-41BD-B304-45F007F43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0D106-5461-40CD-8703-D62F3C66F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555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5B17E59-9889-440A-BCDF-EC4FB6F6C2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067712-E6B5-49CB-B531-4642725278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45632B-EB46-418B-AE7A-A9F67AE2E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7AC64-6B88-4472-B1FA-C809B28E9F2F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A7BB96-2011-41E0-819E-B87C2DFCE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844EDF-CE04-4240-9A91-218BE388C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0D106-5461-40CD-8703-D62F3C66F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411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1925FC-60F6-4450-B0D7-8629C4192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DB60F4-5FE2-4AE7-ACC0-70D0D9DB4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087636-E022-4223-9FBF-9C1ED9BC7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7AC64-6B88-4472-B1FA-C809B28E9F2F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945040-3626-4FD2-A001-20DE0CFD3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1974CA-DB24-4CC9-AEE5-A585FAB92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0D106-5461-40CD-8703-D62F3C66F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17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A629D2-3C1C-4790-938F-F4EB376A1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3D259C-1EFA-4DDE-8A7F-491A63FEBA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3C4B3B-55E7-4FDF-811F-06E109E4A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7AC64-6B88-4472-B1FA-C809B28E9F2F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A59760-CCD6-4B9B-A3B7-43FD26E6B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950F6A-EF8F-4F96-9828-8252532BF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0D106-5461-40CD-8703-D62F3C66F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155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4BAB2-5717-4478-B1F9-589E994AA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C3F02C-BB54-46D1-A4D7-CF5ACFB925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4560B1-7BC3-4FFF-B6B8-B383109FF2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FA013E-F50B-42F6-94F0-7B1FE6444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7AC64-6B88-4472-B1FA-C809B28E9F2F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3557F7-58C4-4AB0-B936-0C08148CD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D72EC2-B9A6-4465-B588-C94DAED18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0D106-5461-40CD-8703-D62F3C66F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229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DE01E2-0FDB-435D-8BD6-A5FADA3E9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115A76-1114-4EA9-A573-A892BEB73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DA9987-FCD3-4DC7-B484-A458E6F728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9AAD56F-2B0F-4937-81C1-CA85474F41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D60DF2E-E31F-4C67-86BA-86EF1E644F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10B61CD-27A0-45C8-B2E0-9528ADCBA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7AC64-6B88-4472-B1FA-C809B28E9F2F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795A6B-A472-4BE3-A6D2-B671635FF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1D01B60-3F44-4F82-AE90-BD0F894BE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0D106-5461-40CD-8703-D62F3C66F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177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F7BA80-14FB-4FF8-99BF-921F320B7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AC6D8C7-7DCA-4BBC-8837-1439B2F39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7AC64-6B88-4472-B1FA-C809B28E9F2F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87B3AD-4ADA-4278-8B67-0E4E8B8D5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952D90-F8F6-4967-B51D-8C715B5D2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0D106-5461-40CD-8703-D62F3C66F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779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02FB69-50F5-4449-8037-3B475C79D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7AC64-6B88-4472-B1FA-C809B28E9F2F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3800E6A-79AF-451A-801A-2C60B8231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408218-CBE9-49C8-AE3D-82D85808F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0D106-5461-40CD-8703-D62F3C66F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357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0E33E4-C195-4EE8-B561-414E9E6F3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0A29CA-D600-4B8E-9FE0-70EE85EF1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FE0B87-2C06-4CF3-8574-11FE422692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87DCE2-554B-4BBD-B53F-82F0FD785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7AC64-6B88-4472-B1FA-C809B28E9F2F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291596-0A1B-4BAA-83C3-FE565AC2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76E281-D363-4ACB-BDF5-990C754EA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0D106-5461-40CD-8703-D62F3C66F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324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37DA24-B31F-4BAB-8D94-FE32C37BC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5077FE8-F776-4E3B-BFB4-F38630D9FD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45056C-5263-47E2-B367-318E281E13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B423D0-7129-4C2F-B87F-4ADDF2D40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7AC64-6B88-4472-B1FA-C809B28E9F2F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4378CC-EB12-4775-8C30-E22280DB2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0488A-4ED5-4F39-A3D0-7C4086815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0D106-5461-40CD-8703-D62F3C66F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499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4697E6-B11F-4938-8798-D56A20B8B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B45374-3C3B-48F5-9B29-C8033E566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B67270-279C-436D-8615-4DB61CDB3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7AC64-6B88-4472-B1FA-C809B28E9F2F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C50B96-AB31-431A-9223-8C392EB042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2412C5-09F4-4D4E-B6B8-4D728EA866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0D106-5461-40CD-8703-D62F3C66F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07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.png"/><Relationship Id="rId4" Type="http://schemas.microsoft.com/office/2007/relationships/hdphoto" Target="../media/hdphoto10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chart" Target="../charts/chart1.xml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3.xml"/><Relationship Id="rId11" Type="http://schemas.openxmlformats.org/officeDocument/2006/relationships/chart" Target="../charts/chart8.xml"/><Relationship Id="rId5" Type="http://schemas.openxmlformats.org/officeDocument/2006/relationships/chart" Target="../charts/chart2.xml"/><Relationship Id="rId10" Type="http://schemas.openxmlformats.org/officeDocument/2006/relationships/chart" Target="../charts/chart7.xml"/><Relationship Id="rId4" Type="http://schemas.openxmlformats.org/officeDocument/2006/relationships/image" Target="../media/image2.png"/><Relationship Id="rId9" Type="http://schemas.openxmlformats.org/officeDocument/2006/relationships/chart" Target="../charts/chart6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chart" Target="../charts/char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microsoft.com/office/2007/relationships/hdphoto" Target="../media/hdphoto5.wdp"/><Relationship Id="rId12" Type="http://schemas.microsoft.com/office/2007/relationships/hdphoto" Target="../media/hdphoto7.wdp"/><Relationship Id="rId17" Type="http://schemas.microsoft.com/office/2007/relationships/hdphoto" Target="../media/hdphoto9.wdp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5" Type="http://schemas.openxmlformats.org/officeDocument/2006/relationships/image" Target="../media/image13.png"/><Relationship Id="rId10" Type="http://schemas.openxmlformats.org/officeDocument/2006/relationships/image" Target="../media/image2.png"/><Relationship Id="rId4" Type="http://schemas.microsoft.com/office/2007/relationships/hdphoto" Target="../media/hdphoto4.wdp"/><Relationship Id="rId9" Type="http://schemas.microsoft.com/office/2007/relationships/hdphoto" Target="../media/hdphoto6.wdp"/><Relationship Id="rId14" Type="http://schemas.microsoft.com/office/2007/relationships/hdphoto" Target="../media/hdphoto8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190EA7-CEDA-4D36-8C60-BBEC9F9A8D21}"/>
              </a:ext>
            </a:extLst>
          </p:cNvPr>
          <p:cNvSpPr txBox="1"/>
          <p:nvPr/>
        </p:nvSpPr>
        <p:spPr>
          <a:xfrm>
            <a:off x="4786118" y="5396640"/>
            <a:ext cx="692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B2</a:t>
            </a:r>
            <a:r>
              <a:rPr lang="en-US" altLang="ko-KR" b="1" dirty="0"/>
              <a:t> </a:t>
            </a:r>
            <a:r>
              <a:rPr lang="ko-KR" altLang="en-US" b="1" dirty="0"/>
              <a:t>김지현 김대호 </a:t>
            </a:r>
            <a:r>
              <a:rPr lang="ko-KR" altLang="en-US" b="1" dirty="0" err="1"/>
              <a:t>김윤슬</a:t>
            </a:r>
            <a:r>
              <a:rPr lang="ko-KR" altLang="en-US" b="1" dirty="0"/>
              <a:t> </a:t>
            </a:r>
            <a:r>
              <a:rPr lang="ko-KR" altLang="en-US" b="1" dirty="0" err="1"/>
              <a:t>김효림</a:t>
            </a:r>
            <a:r>
              <a:rPr lang="ko-KR" altLang="en-US" b="1" dirty="0"/>
              <a:t> </a:t>
            </a:r>
            <a:r>
              <a:rPr lang="ko-KR" altLang="en-US" b="1" dirty="0" err="1"/>
              <a:t>이경찬</a:t>
            </a:r>
            <a:r>
              <a:rPr lang="ko-KR" altLang="en-US" b="1" dirty="0"/>
              <a:t> 이정용 </a:t>
            </a:r>
            <a:r>
              <a:rPr lang="ko-KR" altLang="en-US" b="1" dirty="0" err="1"/>
              <a:t>황나희</a:t>
            </a:r>
            <a:endParaRPr lang="ko-KR" altLang="en-US" b="1" dirty="0"/>
          </a:p>
        </p:txBody>
      </p:sp>
      <p:pic>
        <p:nvPicPr>
          <p:cNvPr id="1028" name="Picture 4" descr="1,000배속 반도체-오감 느끼는 로봇'…삼성미래기술 지원과제 – Samsung Newsroom Korea">
            <a:extLst>
              <a:ext uri="{FF2B5EF4-FFF2-40B4-BE49-F238E27FC236}">
                <a16:creationId xmlns:a16="http://schemas.microsoft.com/office/drawing/2014/main" id="{E4976D0A-D79C-44DC-B6E4-FAD0EEF0AA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1"/>
          <a:stretch/>
        </p:blipFill>
        <p:spPr bwMode="auto">
          <a:xfrm>
            <a:off x="0" y="0"/>
            <a:ext cx="12192000" cy="42291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6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EDE868F-AA23-4F0A-B220-6789C3F57793}"/>
              </a:ext>
            </a:extLst>
          </p:cNvPr>
          <p:cNvSpPr/>
          <p:nvPr/>
        </p:nvSpPr>
        <p:spPr>
          <a:xfrm>
            <a:off x="0" y="-9525"/>
            <a:ext cx="12192000" cy="4229100"/>
          </a:xfrm>
          <a:prstGeom prst="rect">
            <a:avLst/>
          </a:prstGeom>
          <a:solidFill>
            <a:schemeClr val="accent1">
              <a:lumMod val="50000"/>
              <a:alpha val="8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CB70C1-7797-43C0-B4C8-3B952934FB32}"/>
              </a:ext>
            </a:extLst>
          </p:cNvPr>
          <p:cNvSpPr txBox="1"/>
          <p:nvPr/>
        </p:nvSpPr>
        <p:spPr>
          <a:xfrm>
            <a:off x="0" y="1204308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ln w="317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반도체 공정 운전조건 최적화 및  </a:t>
            </a:r>
            <a:br>
              <a:rPr lang="en-US" altLang="ko-KR" sz="4800" b="1" dirty="0">
                <a:ln w="317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</a:br>
            <a:r>
              <a:rPr lang="ko-KR" altLang="en-US" sz="4800" b="1" dirty="0">
                <a:ln w="317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경로 추천 시스템 개발로 불량률 최소화</a:t>
            </a:r>
          </a:p>
        </p:txBody>
      </p:sp>
      <p:pic>
        <p:nvPicPr>
          <p:cNvPr id="9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D3143EA4-6B99-4FA0-AEFD-59C7D8375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4862" y="5765972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9472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DBA432-9386-4FF0-A9B0-2D7765A7D9E7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 결과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공정경로 최적화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DC35EAE7-4312-4CEF-9306-28B3C101B520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4" name="Line 10">
              <a:extLst>
                <a:ext uri="{FF2B5EF4-FFF2-40B4-BE49-F238E27FC236}">
                  <a16:creationId xmlns:a16="http://schemas.microsoft.com/office/drawing/2014/main" id="{58B2F754-CC16-410F-8CA4-92BC6DC47C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5" name="Line 11">
              <a:extLst>
                <a:ext uri="{FF2B5EF4-FFF2-40B4-BE49-F238E27FC236}">
                  <a16:creationId xmlns:a16="http://schemas.microsoft.com/office/drawing/2014/main" id="{F0AE4CD5-9D72-4F2E-80B2-0783F7F2A5B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pic>
        <p:nvPicPr>
          <p:cNvPr id="6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3C34AD13-7E8B-444B-8309-2E4458F06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E79017-36A7-40E1-A0F7-7BA2446B59A4}"/>
              </a:ext>
            </a:extLst>
          </p:cNvPr>
          <p:cNvSpPr txBox="1"/>
          <p:nvPr/>
        </p:nvSpPr>
        <p:spPr>
          <a:xfrm>
            <a:off x="769306" y="789940"/>
            <a:ext cx="1122206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공정 경로의 이상 발생 현황과 생산 </a:t>
            </a:r>
            <a:r>
              <a:rPr lang="ko-KR" altLang="en-US" sz="1600" b="1" dirty="0" err="1"/>
              <a:t>부하량에</a:t>
            </a:r>
            <a:r>
              <a:rPr lang="ko-KR" altLang="en-US" sz="1600" b="1" dirty="0"/>
              <a:t> 대한 분석 결과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부하가 많을수록 이상 발생이 많이 발생되는 것이 확인됨</a:t>
            </a:r>
            <a:endParaRPr lang="en-US" altLang="ko-KR" sz="1600" b="1" dirty="0"/>
          </a:p>
          <a:p>
            <a:r>
              <a:rPr lang="ko-KR" altLang="en-US" sz="1600" b="1" dirty="0"/>
              <a:t>에 따라 </a:t>
            </a:r>
            <a:r>
              <a:rPr lang="ko-KR" altLang="en-US" b="1" dirty="0">
                <a:solidFill>
                  <a:srgbClr val="0000FF"/>
                </a:solidFill>
              </a:rPr>
              <a:t>생산 부하를 고려한 안정적인 운전이 필요</a:t>
            </a:r>
            <a:endParaRPr lang="ko-KR" altLang="en-US" sz="1600" b="1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3F7F2A-0DB6-4897-9B02-07218536048A}"/>
              </a:ext>
            </a:extLst>
          </p:cNvPr>
          <p:cNvSpPr txBox="1"/>
          <p:nvPr/>
        </p:nvSpPr>
        <p:spPr bwMode="auto">
          <a:xfrm flipH="1">
            <a:off x="6224976" y="1800994"/>
            <a:ext cx="5327649" cy="3541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 algn="ctr">
            <a:solidFill>
              <a:schemeClr val="accent1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 </a:t>
            </a:r>
            <a:r>
              <a:rPr lang="ko-KR" altLang="en-US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관리도 </a:t>
            </a: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안정 공정 </a:t>
            </a: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(32122)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2EB4F1-F51F-4459-871A-29EBBEFC9DF0}"/>
              </a:ext>
            </a:extLst>
          </p:cNvPr>
          <p:cNvSpPr txBox="1"/>
          <p:nvPr/>
        </p:nvSpPr>
        <p:spPr bwMode="auto">
          <a:xfrm flipH="1">
            <a:off x="626039" y="1797170"/>
            <a:ext cx="5327648" cy="359309"/>
          </a:xfrm>
          <a:prstGeom prst="rect">
            <a:avLst/>
          </a:prstGeom>
          <a:solidFill>
            <a:srgbClr val="F8DDDA"/>
          </a:solidFill>
          <a:ln w="6350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 </a:t>
            </a:r>
            <a:r>
              <a:rPr lang="ko-KR" altLang="en-US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관리도 </a:t>
            </a: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불안정 공정 </a:t>
            </a: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(22222)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8917DC6-CA73-4805-ABD2-D536B80E9088}"/>
              </a:ext>
            </a:extLst>
          </p:cNvPr>
          <p:cNvSpPr/>
          <p:nvPr/>
        </p:nvSpPr>
        <p:spPr>
          <a:xfrm>
            <a:off x="615217" y="1355111"/>
            <a:ext cx="10952897" cy="37372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관리도를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통한 이상 공정 분석</a:t>
            </a:r>
          </a:p>
        </p:txBody>
      </p:sp>
      <p:cxnSp>
        <p:nvCxnSpPr>
          <p:cNvPr id="30" name="직선 연결선 8">
            <a:extLst>
              <a:ext uri="{FF2B5EF4-FFF2-40B4-BE49-F238E27FC236}">
                <a16:creationId xmlns:a16="http://schemas.microsoft.com/office/drawing/2014/main" id="{1E8E7E39-9BC6-4174-9565-2C93C822E8A5}"/>
              </a:ext>
            </a:extLst>
          </p:cNvPr>
          <p:cNvCxnSpPr>
            <a:cxnSpLocks/>
          </p:cNvCxnSpPr>
          <p:nvPr/>
        </p:nvCxnSpPr>
        <p:spPr>
          <a:xfrm>
            <a:off x="685993" y="819253"/>
            <a:ext cx="0" cy="433077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0819D092-78C9-458C-BDD0-014433FE2325}"/>
              </a:ext>
            </a:extLst>
          </p:cNvPr>
          <p:cNvGrpSpPr/>
          <p:nvPr/>
        </p:nvGrpSpPr>
        <p:grpSpPr>
          <a:xfrm>
            <a:off x="6223586" y="2217015"/>
            <a:ext cx="5336318" cy="2101344"/>
            <a:chOff x="615218" y="2244515"/>
            <a:chExt cx="5336318" cy="2101344"/>
          </a:xfrm>
        </p:grpSpPr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35D7C6A5-DFC1-47D5-B269-01B04AF80D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925" b="4925"/>
            <a:stretch/>
          </p:blipFill>
          <p:spPr>
            <a:xfrm>
              <a:off x="639374" y="2320783"/>
              <a:ext cx="5312162" cy="1636210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8446772-A63E-4768-BEC0-187409FC24DA}"/>
                </a:ext>
              </a:extLst>
            </p:cNvPr>
            <p:cNvSpPr/>
            <p:nvPr/>
          </p:nvSpPr>
          <p:spPr>
            <a:xfrm>
              <a:off x="615218" y="2244515"/>
              <a:ext cx="5327649" cy="2101344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4000" rtlCol="0" anchor="ctr"/>
            <a:lstStyle/>
            <a:p>
              <a:endPara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9FFCEB9-2B18-4F0B-B782-A1A8B683FE8C}"/>
                </a:ext>
              </a:extLst>
            </p:cNvPr>
            <p:cNvSpPr txBox="1"/>
            <p:nvPr/>
          </p:nvSpPr>
          <p:spPr>
            <a:xfrm>
              <a:off x="2709557" y="3993344"/>
              <a:ext cx="11717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Outlier: 2</a:t>
              </a:r>
              <a:r>
                <a:rPr lang="ko-KR" altLang="en-US" sz="1400" b="1" dirty="0"/>
                <a:t>개</a:t>
              </a: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C35898F1-CD50-4C7C-B97A-D8876801CDA3}"/>
                </a:ext>
              </a:extLst>
            </p:cNvPr>
            <p:cNvSpPr/>
            <p:nvPr/>
          </p:nvSpPr>
          <p:spPr>
            <a:xfrm>
              <a:off x="2107033" y="3642085"/>
              <a:ext cx="267564" cy="263738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DC47BEEA-1F4E-4FB3-9ED0-43DFF1009ABC}"/>
                </a:ext>
              </a:extLst>
            </p:cNvPr>
            <p:cNvSpPr/>
            <p:nvPr/>
          </p:nvSpPr>
          <p:spPr>
            <a:xfrm>
              <a:off x="4920367" y="3595567"/>
              <a:ext cx="267564" cy="263738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978ED95D-0623-4212-A7A6-42969923AB95}"/>
              </a:ext>
            </a:extLst>
          </p:cNvPr>
          <p:cNvGrpSpPr/>
          <p:nvPr/>
        </p:nvGrpSpPr>
        <p:grpSpPr>
          <a:xfrm>
            <a:off x="639373" y="2205230"/>
            <a:ext cx="5327649" cy="2101344"/>
            <a:chOff x="6240460" y="2244515"/>
            <a:chExt cx="5327649" cy="2101344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A6EFD97E-8646-45EA-A348-8205E672D7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409" b="4952"/>
            <a:stretch/>
          </p:blipFill>
          <p:spPr>
            <a:xfrm>
              <a:off x="6240463" y="2323030"/>
              <a:ext cx="5312164" cy="1616605"/>
            </a:xfrm>
            <a:prstGeom prst="rect">
              <a:avLst/>
            </a:prstGeom>
          </p:spPr>
        </p:pic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9B4292F-42F1-4E5E-8517-E66AE6CA33BC}"/>
                </a:ext>
              </a:extLst>
            </p:cNvPr>
            <p:cNvSpPr/>
            <p:nvPr/>
          </p:nvSpPr>
          <p:spPr>
            <a:xfrm>
              <a:off x="6240460" y="2244515"/>
              <a:ext cx="5327649" cy="2101344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4000" rtlCol="0" anchor="ctr"/>
            <a:lstStyle/>
            <a:p>
              <a:endPara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38B21FD8-2217-4477-A868-A6D094989E66}"/>
                </a:ext>
              </a:extLst>
            </p:cNvPr>
            <p:cNvSpPr/>
            <p:nvPr/>
          </p:nvSpPr>
          <p:spPr>
            <a:xfrm>
              <a:off x="7000633" y="3426185"/>
              <a:ext cx="267564" cy="263738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E7135FCC-5606-4D96-8DD7-434D22190143}"/>
                </a:ext>
              </a:extLst>
            </p:cNvPr>
            <p:cNvSpPr/>
            <p:nvPr/>
          </p:nvSpPr>
          <p:spPr>
            <a:xfrm>
              <a:off x="7391348" y="2586768"/>
              <a:ext cx="267564" cy="263738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062C26DE-9614-4336-A4A0-D6DCA93A2665}"/>
                </a:ext>
              </a:extLst>
            </p:cNvPr>
            <p:cNvSpPr/>
            <p:nvPr/>
          </p:nvSpPr>
          <p:spPr>
            <a:xfrm>
              <a:off x="7195768" y="3389672"/>
              <a:ext cx="267564" cy="263738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1E6356E7-DCE6-47D7-8A98-B650EE5C1DBF}"/>
                </a:ext>
              </a:extLst>
            </p:cNvPr>
            <p:cNvSpPr/>
            <p:nvPr/>
          </p:nvSpPr>
          <p:spPr>
            <a:xfrm>
              <a:off x="7489407" y="3464623"/>
              <a:ext cx="267564" cy="263738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571021A2-34C5-47F3-A88B-EAC33346804B}"/>
                </a:ext>
              </a:extLst>
            </p:cNvPr>
            <p:cNvSpPr/>
            <p:nvPr/>
          </p:nvSpPr>
          <p:spPr>
            <a:xfrm>
              <a:off x="7684542" y="3414484"/>
              <a:ext cx="267564" cy="263738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3500C6C4-A7C2-4274-9692-3577518FC737}"/>
                </a:ext>
              </a:extLst>
            </p:cNvPr>
            <p:cNvSpPr/>
            <p:nvPr/>
          </p:nvSpPr>
          <p:spPr>
            <a:xfrm>
              <a:off x="7790189" y="3571423"/>
              <a:ext cx="267564" cy="263738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60DFAD6C-9ECF-4B41-90BC-9840D00EBC9C}"/>
                </a:ext>
              </a:extLst>
            </p:cNvPr>
            <p:cNvSpPr/>
            <p:nvPr/>
          </p:nvSpPr>
          <p:spPr>
            <a:xfrm>
              <a:off x="7886648" y="2957194"/>
              <a:ext cx="267564" cy="263738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6C1E2C2-0F3D-44D2-BE6C-B4A8C8373C6F}"/>
                </a:ext>
              </a:extLst>
            </p:cNvPr>
            <p:cNvSpPr/>
            <p:nvPr/>
          </p:nvSpPr>
          <p:spPr>
            <a:xfrm>
              <a:off x="8085891" y="3399687"/>
              <a:ext cx="267564" cy="263738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8C27765C-8DAA-4288-8D31-4B77CE0C64D9}"/>
                </a:ext>
              </a:extLst>
            </p:cNvPr>
            <p:cNvSpPr/>
            <p:nvPr/>
          </p:nvSpPr>
          <p:spPr>
            <a:xfrm>
              <a:off x="8361724" y="2743388"/>
              <a:ext cx="267564" cy="263738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A332D9B3-4A80-419A-BF23-FA02257BC4C5}"/>
                </a:ext>
              </a:extLst>
            </p:cNvPr>
            <p:cNvSpPr/>
            <p:nvPr/>
          </p:nvSpPr>
          <p:spPr>
            <a:xfrm>
              <a:off x="8554942" y="2434910"/>
              <a:ext cx="267564" cy="263738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2A89CF3D-AAB1-4A9E-802A-11BDF3A64DBD}"/>
                </a:ext>
              </a:extLst>
            </p:cNvPr>
            <p:cNvSpPr/>
            <p:nvPr/>
          </p:nvSpPr>
          <p:spPr>
            <a:xfrm>
              <a:off x="8849805" y="3525599"/>
              <a:ext cx="267564" cy="263738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079C89FB-CD5F-4F0E-9406-DBCA8BF1748F}"/>
                </a:ext>
              </a:extLst>
            </p:cNvPr>
            <p:cNvSpPr/>
            <p:nvPr/>
          </p:nvSpPr>
          <p:spPr>
            <a:xfrm>
              <a:off x="8945828" y="2992035"/>
              <a:ext cx="267564" cy="263738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64526A8D-2C44-431A-834B-B009B9B30035}"/>
                </a:ext>
              </a:extLst>
            </p:cNvPr>
            <p:cNvSpPr/>
            <p:nvPr/>
          </p:nvSpPr>
          <p:spPr>
            <a:xfrm>
              <a:off x="9044318" y="2585746"/>
              <a:ext cx="267564" cy="263738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3BC10ACA-7D99-40B6-83F4-BF5962CDE683}"/>
                </a:ext>
              </a:extLst>
            </p:cNvPr>
            <p:cNvSpPr/>
            <p:nvPr/>
          </p:nvSpPr>
          <p:spPr>
            <a:xfrm>
              <a:off x="9154309" y="3510216"/>
              <a:ext cx="267564" cy="263738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38F2F230-FE84-40C3-93BE-1DAE606B2C6F}"/>
                </a:ext>
              </a:extLst>
            </p:cNvPr>
            <p:cNvSpPr/>
            <p:nvPr/>
          </p:nvSpPr>
          <p:spPr>
            <a:xfrm>
              <a:off x="9332100" y="2743388"/>
              <a:ext cx="267564" cy="263738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F53C15B2-15BD-45E6-A493-46FA23A4453C}"/>
                </a:ext>
              </a:extLst>
            </p:cNvPr>
            <p:cNvSpPr/>
            <p:nvPr/>
          </p:nvSpPr>
          <p:spPr>
            <a:xfrm>
              <a:off x="9433352" y="2293171"/>
              <a:ext cx="267564" cy="263738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FEE0FAE9-ACB9-4030-A8E5-BB88CEA5CCA8}"/>
                </a:ext>
              </a:extLst>
            </p:cNvPr>
            <p:cNvSpPr/>
            <p:nvPr/>
          </p:nvSpPr>
          <p:spPr>
            <a:xfrm>
              <a:off x="9817403" y="3378347"/>
              <a:ext cx="267564" cy="263738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77709867-62FF-49AB-8A57-D75FDCE26A76}"/>
                </a:ext>
              </a:extLst>
            </p:cNvPr>
            <p:cNvSpPr/>
            <p:nvPr/>
          </p:nvSpPr>
          <p:spPr>
            <a:xfrm>
              <a:off x="10006087" y="3463698"/>
              <a:ext cx="267564" cy="263738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1FCA33C1-4FF4-47DA-BBE4-1B35FBB819C0}"/>
                </a:ext>
              </a:extLst>
            </p:cNvPr>
            <p:cNvSpPr/>
            <p:nvPr/>
          </p:nvSpPr>
          <p:spPr>
            <a:xfrm>
              <a:off x="10303680" y="3652932"/>
              <a:ext cx="267564" cy="263738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A6865E39-B2DF-4076-9C94-DACEFA08745F}"/>
                </a:ext>
              </a:extLst>
            </p:cNvPr>
            <p:cNvSpPr/>
            <p:nvPr/>
          </p:nvSpPr>
          <p:spPr>
            <a:xfrm>
              <a:off x="10210335" y="3025416"/>
              <a:ext cx="267564" cy="263738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58F6E5D2-1DAA-4B84-A752-E66C174C1143}"/>
                </a:ext>
              </a:extLst>
            </p:cNvPr>
            <p:cNvSpPr/>
            <p:nvPr/>
          </p:nvSpPr>
          <p:spPr>
            <a:xfrm>
              <a:off x="10599382" y="3382210"/>
              <a:ext cx="267564" cy="263738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E5530B94-8B02-4403-A219-0AF60BCC3ACA}"/>
                </a:ext>
              </a:extLst>
            </p:cNvPr>
            <p:cNvSpPr/>
            <p:nvPr/>
          </p:nvSpPr>
          <p:spPr>
            <a:xfrm>
              <a:off x="10695042" y="3604244"/>
              <a:ext cx="267564" cy="263738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F1575BCC-421C-434B-B3B4-AE3BFAF65107}"/>
                </a:ext>
              </a:extLst>
            </p:cNvPr>
            <p:cNvSpPr/>
            <p:nvPr/>
          </p:nvSpPr>
          <p:spPr>
            <a:xfrm>
              <a:off x="10990052" y="3595567"/>
              <a:ext cx="267564" cy="263738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CC9DB9E7-D108-429B-9759-565968AF5D09}"/>
                </a:ext>
              </a:extLst>
            </p:cNvPr>
            <p:cNvSpPr/>
            <p:nvPr/>
          </p:nvSpPr>
          <p:spPr>
            <a:xfrm>
              <a:off x="10398930" y="3019407"/>
              <a:ext cx="267564" cy="263738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7A835154-F210-4313-B856-96EF8373E4C1}"/>
                </a:ext>
              </a:extLst>
            </p:cNvPr>
            <p:cNvSpPr txBox="1"/>
            <p:nvPr/>
          </p:nvSpPr>
          <p:spPr>
            <a:xfrm>
              <a:off x="8307833" y="3993344"/>
              <a:ext cx="12759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Outlier: 29</a:t>
              </a:r>
              <a:r>
                <a:rPr lang="ko-KR" altLang="en-US" sz="1400" b="1" dirty="0"/>
                <a:t>개</a:t>
              </a: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61BDF79F-6E4E-47D5-9195-223F1B217FDA}"/>
              </a:ext>
            </a:extLst>
          </p:cNvPr>
          <p:cNvSpPr txBox="1"/>
          <p:nvPr/>
        </p:nvSpPr>
        <p:spPr bwMode="auto">
          <a:xfrm flipH="1">
            <a:off x="623887" y="4390188"/>
            <a:ext cx="10951368" cy="37372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Chi-square Test</a:t>
            </a:r>
            <a:endParaRPr lang="ko-KR" altLang="en-US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04" name="표 4">
            <a:extLst>
              <a:ext uri="{FF2B5EF4-FFF2-40B4-BE49-F238E27FC236}">
                <a16:creationId xmlns:a16="http://schemas.microsoft.com/office/drawing/2014/main" id="{2019D950-BA9B-4E26-ACDE-374A9F51B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392833"/>
              </p:ext>
            </p:extLst>
          </p:nvPr>
        </p:nvGraphicFramePr>
        <p:xfrm>
          <a:off x="639373" y="4830591"/>
          <a:ext cx="10913252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9645">
                  <a:extLst>
                    <a:ext uri="{9D8B030D-6E8A-4147-A177-3AD203B41FA5}">
                      <a16:colId xmlns:a16="http://schemas.microsoft.com/office/drawing/2014/main" val="72357157"/>
                    </a:ext>
                  </a:extLst>
                </a:gridCol>
                <a:gridCol w="1408427">
                  <a:extLst>
                    <a:ext uri="{9D8B030D-6E8A-4147-A177-3AD203B41FA5}">
                      <a16:colId xmlns:a16="http://schemas.microsoft.com/office/drawing/2014/main" val="401477100"/>
                    </a:ext>
                  </a:extLst>
                </a:gridCol>
                <a:gridCol w="1559036">
                  <a:extLst>
                    <a:ext uri="{9D8B030D-6E8A-4147-A177-3AD203B41FA5}">
                      <a16:colId xmlns:a16="http://schemas.microsoft.com/office/drawing/2014/main" val="1825742086"/>
                    </a:ext>
                  </a:extLst>
                </a:gridCol>
                <a:gridCol w="1473605">
                  <a:extLst>
                    <a:ext uri="{9D8B030D-6E8A-4147-A177-3AD203B41FA5}">
                      <a16:colId xmlns:a16="http://schemas.microsoft.com/office/drawing/2014/main" val="1651539113"/>
                    </a:ext>
                  </a:extLst>
                </a:gridCol>
                <a:gridCol w="1644467">
                  <a:extLst>
                    <a:ext uri="{9D8B030D-6E8A-4147-A177-3AD203B41FA5}">
                      <a16:colId xmlns:a16="http://schemas.microsoft.com/office/drawing/2014/main" val="1541537325"/>
                    </a:ext>
                  </a:extLst>
                </a:gridCol>
                <a:gridCol w="1559036">
                  <a:extLst>
                    <a:ext uri="{9D8B030D-6E8A-4147-A177-3AD203B41FA5}">
                      <a16:colId xmlns:a16="http://schemas.microsoft.com/office/drawing/2014/main" val="1578524564"/>
                    </a:ext>
                  </a:extLst>
                </a:gridCol>
                <a:gridCol w="1559036">
                  <a:extLst>
                    <a:ext uri="{9D8B030D-6E8A-4147-A177-3AD203B41FA5}">
                      <a16:colId xmlns:a16="http://schemas.microsoft.com/office/drawing/2014/main" val="2057330526"/>
                    </a:ext>
                  </a:extLst>
                </a:gridCol>
              </a:tblGrid>
              <a:tr h="264288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불안정 공정 대표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D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안정 공정 대표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852617"/>
                  </a:ext>
                </a:extLst>
              </a:tr>
              <a:tr h="2642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공정 경로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22222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13222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21222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22322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11211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32122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0922943"/>
                  </a:ext>
                </a:extLst>
              </a:tr>
              <a:tr h="2642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양품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84808</a:t>
                      </a:r>
                      <a:endParaRPr lang="ko-KR" altLang="en-US" sz="12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81687</a:t>
                      </a:r>
                      <a:endParaRPr lang="ko-KR" altLang="en-US" sz="12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79517</a:t>
                      </a:r>
                      <a:endParaRPr lang="ko-KR" altLang="en-US" sz="12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17216</a:t>
                      </a:r>
                      <a:endParaRPr lang="ko-KR" altLang="en-US" sz="12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22531</a:t>
                      </a:r>
                      <a:endParaRPr lang="ko-KR" altLang="en-US" sz="12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17148</a:t>
                      </a:r>
                      <a:endParaRPr lang="ko-KR" altLang="en-US" sz="12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1611682"/>
                  </a:ext>
                </a:extLst>
              </a:tr>
              <a:tr h="2642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불량품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5192</a:t>
                      </a:r>
                      <a:endParaRPr lang="ko-KR" altLang="en-US" sz="12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4313</a:t>
                      </a:r>
                      <a:endParaRPr lang="ko-KR" altLang="en-US" sz="12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4483</a:t>
                      </a:r>
                      <a:endParaRPr lang="ko-KR" altLang="en-US" sz="12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784</a:t>
                      </a:r>
                      <a:endParaRPr lang="ko-KR" altLang="en-US" sz="12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1469</a:t>
                      </a:r>
                      <a:endParaRPr lang="ko-KR" altLang="en-US" sz="12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852</a:t>
                      </a:r>
                      <a:endParaRPr lang="ko-KR" altLang="en-US" sz="12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054470"/>
                  </a:ext>
                </a:extLst>
              </a:tr>
              <a:tr h="317146">
                <a:tc gridSpan="7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P-value = 0.00</a:t>
                      </a:r>
                      <a:r>
                        <a:rPr lang="ko-KR" altLang="en-US" sz="1800" b="1" dirty="0"/>
                        <a:t>  ☞ 불안정 공정과 안정 공정 간 양품과 불량품의 비율에 차이가 있음</a:t>
                      </a:r>
                    </a:p>
                  </a:txBody>
                  <a:tcPr marL="45720" marR="4572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1027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5235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>
            <a:extLst>
              <a:ext uri="{FF2B5EF4-FFF2-40B4-BE49-F238E27FC236}">
                <a16:creationId xmlns:a16="http://schemas.microsoft.com/office/drawing/2014/main" id="{2886879B-1927-4C9F-A707-4F9DCE96B912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4" name="Line 10">
              <a:extLst>
                <a:ext uri="{FF2B5EF4-FFF2-40B4-BE49-F238E27FC236}">
                  <a16:creationId xmlns:a16="http://schemas.microsoft.com/office/drawing/2014/main" id="{1EF713B2-36E8-4FF8-B2B6-B325C7F99D1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5" name="Line 11">
              <a:extLst>
                <a:ext uri="{FF2B5EF4-FFF2-40B4-BE49-F238E27FC236}">
                  <a16:creationId xmlns:a16="http://schemas.microsoft.com/office/drawing/2014/main" id="{35D61ADB-CB91-4EA7-B0D7-D267C051A4A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pic>
        <p:nvPicPr>
          <p:cNvPr id="6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A56F0B02-FAF7-4BD8-B513-D47F73BAB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AEA8257-6564-40B4-B59D-84C787D70E04}"/>
              </a:ext>
            </a:extLst>
          </p:cNvPr>
          <p:cNvSpPr/>
          <p:nvPr/>
        </p:nvSpPr>
        <p:spPr bwMode="auto">
          <a:xfrm>
            <a:off x="623889" y="1350992"/>
            <a:ext cx="10944224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 경로</a:t>
            </a:r>
            <a:r>
              <a:rPr kumimoji="1"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최적화를 통한 불량률 최소화</a:t>
            </a:r>
          </a:p>
        </p:txBody>
      </p:sp>
      <p:grpSp>
        <p:nvGrpSpPr>
          <p:cNvPr id="157" name="Group 9">
            <a:extLst>
              <a:ext uri="{FF2B5EF4-FFF2-40B4-BE49-F238E27FC236}">
                <a16:creationId xmlns:a16="http://schemas.microsoft.com/office/drawing/2014/main" id="{676FF60B-DBCC-4B08-A95E-9AC8C048E506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158" name="Line 10">
              <a:extLst>
                <a:ext uri="{FF2B5EF4-FFF2-40B4-BE49-F238E27FC236}">
                  <a16:creationId xmlns:a16="http://schemas.microsoft.com/office/drawing/2014/main" id="{075BB8E6-9208-422E-B808-597D78DA510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159" name="Line 11">
              <a:extLst>
                <a:ext uri="{FF2B5EF4-FFF2-40B4-BE49-F238E27FC236}">
                  <a16:creationId xmlns:a16="http://schemas.microsoft.com/office/drawing/2014/main" id="{07A7E88E-558B-47B1-B014-F57705F4E2B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8F96B4B6-86BA-4180-8752-215A66AD5ADA}"/>
              </a:ext>
            </a:extLst>
          </p:cNvPr>
          <p:cNvSpPr txBox="1"/>
          <p:nvPr/>
        </p:nvSpPr>
        <p:spPr>
          <a:xfrm>
            <a:off x="769306" y="749300"/>
            <a:ext cx="11222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공정 </a:t>
            </a:r>
            <a:r>
              <a:rPr lang="ko-KR" altLang="en-US" sz="1600" b="1" dirty="0" err="1"/>
              <a:t>경로별</a:t>
            </a:r>
            <a:r>
              <a:rPr lang="ko-KR" altLang="en-US" sz="1600" b="1" dirty="0"/>
              <a:t> 불량률의 차이가 크게 발생됨에 따라 실시간 생산실적을 반영한 </a:t>
            </a:r>
            <a:r>
              <a:rPr lang="ko-KR" altLang="en-US" b="1" dirty="0">
                <a:solidFill>
                  <a:srgbClr val="0000FF"/>
                </a:solidFill>
              </a:rPr>
              <a:t>최적의 공정경로 </a:t>
            </a:r>
            <a:r>
              <a:rPr lang="ko-KR" altLang="en-US" b="1" dirty="0" err="1">
                <a:solidFill>
                  <a:srgbClr val="0000FF"/>
                </a:solidFill>
              </a:rPr>
              <a:t>재탐색</a:t>
            </a:r>
            <a:r>
              <a:rPr lang="ko-KR" altLang="en-US" b="1" dirty="0">
                <a:solidFill>
                  <a:srgbClr val="0000FF"/>
                </a:solidFill>
              </a:rPr>
              <a:t> 및 </a:t>
            </a:r>
            <a:br>
              <a:rPr lang="en-US" altLang="ko-KR" b="1" dirty="0">
                <a:solidFill>
                  <a:srgbClr val="0000FF"/>
                </a:solidFill>
              </a:rPr>
            </a:br>
            <a:r>
              <a:rPr lang="ko-KR" altLang="en-US" b="1" dirty="0">
                <a:solidFill>
                  <a:srgbClr val="0000FF"/>
                </a:solidFill>
              </a:rPr>
              <a:t>운전이 필요함</a:t>
            </a:r>
            <a:endParaRPr lang="ko-KR" altLang="en-US" sz="1600" b="1" dirty="0">
              <a:solidFill>
                <a:srgbClr val="0000FF"/>
              </a:solidFill>
            </a:endParaRPr>
          </a:p>
        </p:txBody>
      </p:sp>
      <p:cxnSp>
        <p:nvCxnSpPr>
          <p:cNvPr id="203" name="직선 연결선 8">
            <a:extLst>
              <a:ext uri="{FF2B5EF4-FFF2-40B4-BE49-F238E27FC236}">
                <a16:creationId xmlns:a16="http://schemas.microsoft.com/office/drawing/2014/main" id="{EDC0DBFA-8E04-4BE2-B53F-0C1C469F79E3}"/>
              </a:ext>
            </a:extLst>
          </p:cNvPr>
          <p:cNvCxnSpPr>
            <a:cxnSpLocks/>
          </p:cNvCxnSpPr>
          <p:nvPr/>
        </p:nvCxnSpPr>
        <p:spPr>
          <a:xfrm>
            <a:off x="685993" y="819253"/>
            <a:ext cx="0" cy="433077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2">
            <a:extLst>
              <a:ext uri="{FF2B5EF4-FFF2-40B4-BE49-F238E27FC236}">
                <a16:creationId xmlns:a16="http://schemas.microsoft.com/office/drawing/2014/main" id="{DB340A69-CAB5-4C66-856D-9E01AFBDE7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954894"/>
              </p:ext>
            </p:extLst>
          </p:nvPr>
        </p:nvGraphicFramePr>
        <p:xfrm>
          <a:off x="6847305" y="3681413"/>
          <a:ext cx="4720806" cy="2700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3602">
                  <a:extLst>
                    <a:ext uri="{9D8B030D-6E8A-4147-A177-3AD203B41FA5}">
                      <a16:colId xmlns:a16="http://schemas.microsoft.com/office/drawing/2014/main" val="620001359"/>
                    </a:ext>
                  </a:extLst>
                </a:gridCol>
                <a:gridCol w="1573602">
                  <a:extLst>
                    <a:ext uri="{9D8B030D-6E8A-4147-A177-3AD203B41FA5}">
                      <a16:colId xmlns:a16="http://schemas.microsoft.com/office/drawing/2014/main" val="3146169124"/>
                    </a:ext>
                  </a:extLst>
                </a:gridCol>
                <a:gridCol w="1573602">
                  <a:extLst>
                    <a:ext uri="{9D8B030D-6E8A-4147-A177-3AD203B41FA5}">
                      <a16:colId xmlns:a16="http://schemas.microsoft.com/office/drawing/2014/main" val="933389557"/>
                    </a:ext>
                  </a:extLst>
                </a:gridCol>
              </a:tblGrid>
              <a:tr h="33292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 Proportion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947109"/>
                  </a:ext>
                </a:extLst>
              </a:tr>
              <a:tr h="3239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불량률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▼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불량률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</a:rPr>
                        <a:t>▲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D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406248"/>
                  </a:ext>
                </a:extLst>
              </a:tr>
              <a:tr h="7140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양품개수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425,888</a:t>
                      </a:r>
                      <a:endParaRPr lang="ko-KR" altLang="en-US" sz="1400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194,392</a:t>
                      </a:r>
                      <a:endParaRPr lang="ko-KR" altLang="en-US" sz="1400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3783327"/>
                  </a:ext>
                </a:extLst>
              </a:tr>
              <a:tr h="7140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불량개수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17,580</a:t>
                      </a:r>
                      <a:endParaRPr lang="ko-KR" altLang="en-US" sz="1400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15,608</a:t>
                      </a:r>
                      <a:endParaRPr lang="ko-KR" altLang="en-US" sz="1400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0336"/>
                  </a:ext>
                </a:extLst>
              </a:tr>
              <a:tr h="30774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P-value: 0.00</a:t>
                      </a:r>
                      <a:endParaRPr lang="ko-KR" altLang="en-US" sz="14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8670123"/>
                  </a:ext>
                </a:extLst>
              </a:tr>
              <a:tr h="30774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☞ </a:t>
                      </a:r>
                      <a:r>
                        <a:rPr lang="ko-KR" altLang="en-US" sz="1400" b="1" i="1" dirty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ko-KR" altLang="en-US" sz="1400" b="1" i="1" dirty="0" err="1">
                          <a:solidFill>
                            <a:schemeClr val="tx1"/>
                          </a:solidFill>
                        </a:rPr>
                        <a:t>수율</a:t>
                      </a:r>
                      <a:r>
                        <a:rPr lang="ko-KR" altLang="en-US" sz="1400" b="1" i="1" dirty="0">
                          <a:solidFill>
                            <a:schemeClr val="tx1"/>
                          </a:solidFill>
                        </a:rPr>
                        <a:t> 공정 경로에서 </a:t>
                      </a:r>
                      <a:r>
                        <a:rPr lang="ko-KR" altLang="en-US" sz="1400" b="1" i="1" dirty="0" err="1">
                          <a:solidFill>
                            <a:srgbClr val="0000FF"/>
                          </a:solidFill>
                        </a:rPr>
                        <a:t>수율이</a:t>
                      </a:r>
                      <a:r>
                        <a:rPr lang="ko-KR" altLang="en-US" sz="1400" b="1" i="1" dirty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altLang="ko-KR" sz="1400" b="1" i="1" dirty="0">
                          <a:solidFill>
                            <a:srgbClr val="0000FF"/>
                          </a:solidFill>
                        </a:rPr>
                        <a:t>3.468%</a:t>
                      </a:r>
                      <a:r>
                        <a:rPr lang="en-US" altLang="ko-KR" sz="1400" b="1" i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i="1" dirty="0">
                          <a:solidFill>
                            <a:schemeClr val="tx1"/>
                          </a:solidFill>
                        </a:rPr>
                        <a:t>더 높음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660086"/>
                  </a:ext>
                </a:extLst>
              </a:tr>
            </a:tbl>
          </a:graphicData>
        </a:graphic>
      </p:graphicFrame>
      <p:graphicFrame>
        <p:nvGraphicFramePr>
          <p:cNvPr id="55" name="표 55">
            <a:extLst>
              <a:ext uri="{FF2B5EF4-FFF2-40B4-BE49-F238E27FC236}">
                <a16:creationId xmlns:a16="http://schemas.microsoft.com/office/drawing/2014/main" id="{C0C7C2A6-96E7-49DD-B4A9-2B9C3E0A6C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606524"/>
              </p:ext>
            </p:extLst>
          </p:nvPr>
        </p:nvGraphicFramePr>
        <p:xfrm>
          <a:off x="623887" y="3681411"/>
          <a:ext cx="6036890" cy="2700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118">
                  <a:extLst>
                    <a:ext uri="{9D8B030D-6E8A-4147-A177-3AD203B41FA5}">
                      <a16:colId xmlns:a16="http://schemas.microsoft.com/office/drawing/2014/main" val="177078603"/>
                    </a:ext>
                  </a:extLst>
                </a:gridCol>
                <a:gridCol w="1597895">
                  <a:extLst>
                    <a:ext uri="{9D8B030D-6E8A-4147-A177-3AD203B41FA5}">
                      <a16:colId xmlns:a16="http://schemas.microsoft.com/office/drawing/2014/main" val="1107090920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3173726515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1375883827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2921792110"/>
                    </a:ext>
                  </a:extLst>
                </a:gridCol>
                <a:gridCol w="793377">
                  <a:extLst>
                    <a:ext uri="{9D8B030D-6E8A-4147-A177-3AD203B41FA5}">
                      <a16:colId xmlns:a16="http://schemas.microsoft.com/office/drawing/2014/main" val="3821636433"/>
                    </a:ext>
                  </a:extLst>
                </a:gridCol>
              </a:tblGrid>
              <a:tr h="4219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공정 경로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양품개수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불량개수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불량률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평균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344390"/>
                  </a:ext>
                </a:extLst>
              </a:tr>
              <a:tr h="379735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</a:rPr>
                        <a:t>수율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공정 경로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12233,21311,33122</a:t>
                      </a:r>
                      <a:endParaRPr lang="ko-KR" altLang="en-US" sz="130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95,818</a:t>
                      </a:r>
                      <a:endParaRPr lang="ko-KR" altLang="en-US" sz="13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4,182</a:t>
                      </a:r>
                      <a:endParaRPr lang="ko-KR" altLang="en-US" sz="13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4.1826</a:t>
                      </a:r>
                      <a:r>
                        <a:rPr lang="ko-KR" altLang="en-US" sz="1300" dirty="0"/>
                        <a:t> </a:t>
                      </a:r>
                      <a:r>
                        <a:rPr lang="en-US" altLang="ko-KR" sz="1300" dirty="0"/>
                        <a:t>%</a:t>
                      </a:r>
                      <a:endParaRPr lang="ko-KR" altLang="en-US" sz="13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0000FF"/>
                          </a:solidFill>
                        </a:rPr>
                        <a:t>4.05%</a:t>
                      </a:r>
                      <a:endParaRPr lang="ko-KR" altLang="en-US" sz="1300" b="1" dirty="0">
                        <a:solidFill>
                          <a:srgbClr val="0000FF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086911"/>
                  </a:ext>
                </a:extLst>
              </a:tr>
              <a:tr h="37973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22311,11133,33222</a:t>
                      </a:r>
                      <a:endParaRPr lang="ko-KR" altLang="en-US" sz="130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186,000</a:t>
                      </a:r>
                      <a:endParaRPr lang="ko-KR" altLang="en-US" sz="13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7,468</a:t>
                      </a:r>
                      <a:endParaRPr lang="ko-KR" altLang="en-US" sz="13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3.8600</a:t>
                      </a:r>
                      <a:r>
                        <a:rPr lang="ko-KR" altLang="en-US" sz="1300" dirty="0"/>
                        <a:t> </a:t>
                      </a:r>
                      <a:r>
                        <a:rPr lang="en-US" altLang="ko-KR" sz="1300" dirty="0"/>
                        <a:t>%</a:t>
                      </a:r>
                      <a:endParaRPr lang="ko-KR" altLang="en-US" sz="13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29567"/>
                  </a:ext>
                </a:extLst>
              </a:tr>
              <a:tr h="37973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/>
                        <a:t>12133,33322,21211</a:t>
                      </a:r>
                      <a:endParaRPr lang="ko-KR" altLang="en-US" sz="130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144,070</a:t>
                      </a:r>
                      <a:endParaRPr lang="ko-KR" altLang="en-US" sz="13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5,930</a:t>
                      </a:r>
                      <a:endParaRPr lang="ko-KR" altLang="en-US" sz="13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4.1106</a:t>
                      </a:r>
                      <a:r>
                        <a:rPr lang="ko-KR" altLang="en-US" sz="1300" dirty="0"/>
                        <a:t> </a:t>
                      </a:r>
                      <a:r>
                        <a:rPr lang="en-US" altLang="ko-KR" sz="1300" dirty="0"/>
                        <a:t>%</a:t>
                      </a:r>
                      <a:endParaRPr lang="ko-KR" altLang="en-US" sz="13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2928744"/>
                  </a:ext>
                </a:extLst>
              </a:tr>
              <a:tr h="379735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최저 </a:t>
                      </a:r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</a:rPr>
                        <a:t>수율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공정 경로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DD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31211,22333,13122</a:t>
                      </a:r>
                      <a:endParaRPr lang="ko-KR" altLang="en-US" sz="130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60,013</a:t>
                      </a:r>
                      <a:endParaRPr lang="ko-KR" altLang="en-US" sz="13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3,987</a:t>
                      </a:r>
                      <a:endParaRPr lang="ko-KR" altLang="en-US" sz="13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6.2297</a:t>
                      </a:r>
                      <a:r>
                        <a:rPr lang="ko-KR" altLang="en-US" sz="1300" dirty="0"/>
                        <a:t> </a:t>
                      </a:r>
                      <a:r>
                        <a:rPr lang="en-US" altLang="ko-KR" sz="1300" dirty="0"/>
                        <a:t>%</a:t>
                      </a:r>
                      <a:endParaRPr lang="ko-KR" altLang="en-US" sz="13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rgbClr val="0000FF"/>
                          </a:solidFill>
                        </a:rPr>
                        <a:t>7.42%</a:t>
                      </a:r>
                      <a:endParaRPr lang="ko-KR" altLang="en-US" sz="1300" b="1" dirty="0">
                        <a:solidFill>
                          <a:srgbClr val="0000FF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3369927"/>
                  </a:ext>
                </a:extLst>
              </a:tr>
              <a:tr h="37973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22122,13333,31211</a:t>
                      </a:r>
                      <a:endParaRPr lang="ko-KR" altLang="en-US" sz="130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74,022</a:t>
                      </a:r>
                      <a:endParaRPr lang="ko-KR" altLang="en-US" sz="13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5,978</a:t>
                      </a:r>
                      <a:endParaRPr lang="ko-KR" altLang="en-US" sz="13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7.4725%</a:t>
                      </a:r>
                      <a:endParaRPr lang="ko-KR" altLang="en-US" sz="13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6369856"/>
                  </a:ext>
                </a:extLst>
              </a:tr>
              <a:tr h="37973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13122,31211,22333</a:t>
                      </a:r>
                      <a:endParaRPr lang="ko-KR" altLang="en-US" sz="130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60,357</a:t>
                      </a:r>
                      <a:endParaRPr lang="ko-KR" altLang="en-US" sz="13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5,643</a:t>
                      </a:r>
                      <a:endParaRPr lang="ko-KR" altLang="en-US" sz="13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8.5555</a:t>
                      </a:r>
                      <a:r>
                        <a:rPr lang="ko-KR" altLang="en-US" sz="1300" dirty="0"/>
                        <a:t> </a:t>
                      </a:r>
                      <a:r>
                        <a:rPr lang="en-US" altLang="ko-KR" sz="1300" dirty="0"/>
                        <a:t>%</a:t>
                      </a:r>
                      <a:endParaRPr lang="ko-KR" altLang="en-US" sz="13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6426579"/>
                  </a:ext>
                </a:extLst>
              </a:tr>
            </a:tbl>
          </a:graphicData>
        </a:graphic>
      </p:graphicFrame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6BA5D735-FF9E-4F04-A7C6-44C7CFF0E913}"/>
              </a:ext>
            </a:extLst>
          </p:cNvPr>
          <p:cNvSpPr/>
          <p:nvPr/>
        </p:nvSpPr>
        <p:spPr>
          <a:xfrm>
            <a:off x="615218" y="1807342"/>
            <a:ext cx="10944224" cy="16581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65A95084-0651-4FED-A4DA-DA00BE79FD3F}"/>
              </a:ext>
            </a:extLst>
          </p:cNvPr>
          <p:cNvGrpSpPr/>
          <p:nvPr/>
        </p:nvGrpSpPr>
        <p:grpSpPr>
          <a:xfrm>
            <a:off x="3682944" y="1883661"/>
            <a:ext cx="5824876" cy="1504516"/>
            <a:chOff x="880240" y="4357694"/>
            <a:chExt cx="3857652" cy="2214578"/>
          </a:xfrm>
        </p:grpSpPr>
        <p:sp>
          <p:nvSpPr>
            <p:cNvPr id="313" name="원통 27">
              <a:extLst>
                <a:ext uri="{FF2B5EF4-FFF2-40B4-BE49-F238E27FC236}">
                  <a16:creationId xmlns:a16="http://schemas.microsoft.com/office/drawing/2014/main" id="{76907CE6-8E86-45C2-831B-F34F63CEE8A0}"/>
                </a:ext>
              </a:extLst>
            </p:cNvPr>
            <p:cNvSpPr/>
            <p:nvPr/>
          </p:nvSpPr>
          <p:spPr>
            <a:xfrm>
              <a:off x="880240" y="5143512"/>
              <a:ext cx="642942" cy="642942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dirty="0"/>
                <a:t>Chamber</a:t>
              </a:r>
            </a:p>
            <a:p>
              <a:pPr algn="ctr"/>
              <a:r>
                <a:rPr lang="en-US" altLang="ko-KR" sz="700" dirty="0"/>
                <a:t>2</a:t>
              </a:r>
              <a:endParaRPr lang="ko-KR" altLang="en-US" sz="700" dirty="0"/>
            </a:p>
          </p:txBody>
        </p:sp>
        <p:sp>
          <p:nvSpPr>
            <p:cNvPr id="314" name="원통 28">
              <a:extLst>
                <a:ext uri="{FF2B5EF4-FFF2-40B4-BE49-F238E27FC236}">
                  <a16:creationId xmlns:a16="http://schemas.microsoft.com/office/drawing/2014/main" id="{305C068A-30B3-4047-9E8E-9178C6EF4F44}"/>
                </a:ext>
              </a:extLst>
            </p:cNvPr>
            <p:cNvSpPr/>
            <p:nvPr/>
          </p:nvSpPr>
          <p:spPr>
            <a:xfrm>
              <a:off x="880240" y="4357694"/>
              <a:ext cx="642942" cy="642942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dirty="0"/>
                <a:t>Chamber</a:t>
              </a:r>
            </a:p>
            <a:p>
              <a:pPr algn="ctr"/>
              <a:r>
                <a:rPr lang="en-US" altLang="ko-KR" sz="700" dirty="0"/>
                <a:t>1</a:t>
              </a:r>
              <a:endParaRPr lang="ko-KR" altLang="en-US" sz="700" dirty="0"/>
            </a:p>
          </p:txBody>
        </p:sp>
        <p:sp>
          <p:nvSpPr>
            <p:cNvPr id="315" name="원통 29">
              <a:extLst>
                <a:ext uri="{FF2B5EF4-FFF2-40B4-BE49-F238E27FC236}">
                  <a16:creationId xmlns:a16="http://schemas.microsoft.com/office/drawing/2014/main" id="{027543D6-A29D-4818-99C8-9456262F560F}"/>
                </a:ext>
              </a:extLst>
            </p:cNvPr>
            <p:cNvSpPr/>
            <p:nvPr/>
          </p:nvSpPr>
          <p:spPr>
            <a:xfrm>
              <a:off x="880240" y="5929330"/>
              <a:ext cx="642942" cy="642942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dirty="0"/>
                <a:t>Chamber</a:t>
              </a:r>
            </a:p>
            <a:p>
              <a:pPr algn="ctr"/>
              <a:r>
                <a:rPr lang="en-US" altLang="ko-KR" sz="700" dirty="0"/>
                <a:t>3</a:t>
              </a:r>
              <a:endParaRPr lang="ko-KR" altLang="en-US" sz="700" dirty="0"/>
            </a:p>
          </p:txBody>
        </p:sp>
        <p:sp>
          <p:nvSpPr>
            <p:cNvPr id="316" name="원통 62">
              <a:extLst>
                <a:ext uri="{FF2B5EF4-FFF2-40B4-BE49-F238E27FC236}">
                  <a16:creationId xmlns:a16="http://schemas.microsoft.com/office/drawing/2014/main" id="{D016E95F-52D1-490E-AC1E-43EC987540EE}"/>
                </a:ext>
              </a:extLst>
            </p:cNvPr>
            <p:cNvSpPr/>
            <p:nvPr/>
          </p:nvSpPr>
          <p:spPr>
            <a:xfrm>
              <a:off x="1951810" y="5143512"/>
              <a:ext cx="642942" cy="642942"/>
            </a:xfrm>
            <a:prstGeom prst="can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dirty="0"/>
                <a:t>Chamber</a:t>
              </a:r>
            </a:p>
            <a:p>
              <a:pPr algn="ctr"/>
              <a:r>
                <a:rPr lang="en-US" altLang="ko-KR" sz="700" dirty="0"/>
                <a:t>2</a:t>
              </a:r>
              <a:endParaRPr lang="ko-KR" altLang="en-US" sz="700" dirty="0"/>
            </a:p>
          </p:txBody>
        </p:sp>
        <p:sp>
          <p:nvSpPr>
            <p:cNvPr id="317" name="원통 63">
              <a:extLst>
                <a:ext uri="{FF2B5EF4-FFF2-40B4-BE49-F238E27FC236}">
                  <a16:creationId xmlns:a16="http://schemas.microsoft.com/office/drawing/2014/main" id="{7AC858D6-AAF7-476B-8EEE-7E63E8473761}"/>
                </a:ext>
              </a:extLst>
            </p:cNvPr>
            <p:cNvSpPr/>
            <p:nvPr/>
          </p:nvSpPr>
          <p:spPr>
            <a:xfrm>
              <a:off x="1951810" y="4357694"/>
              <a:ext cx="642942" cy="642942"/>
            </a:xfrm>
            <a:prstGeom prst="can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dirty="0"/>
                <a:t>Chamber</a:t>
              </a:r>
            </a:p>
            <a:p>
              <a:pPr algn="ctr"/>
              <a:r>
                <a:rPr lang="en-US" altLang="ko-KR" sz="700" dirty="0"/>
                <a:t>1</a:t>
              </a:r>
              <a:endParaRPr lang="ko-KR" altLang="en-US" sz="700" dirty="0"/>
            </a:p>
          </p:txBody>
        </p:sp>
        <p:sp>
          <p:nvSpPr>
            <p:cNvPr id="318" name="원통 64">
              <a:extLst>
                <a:ext uri="{FF2B5EF4-FFF2-40B4-BE49-F238E27FC236}">
                  <a16:creationId xmlns:a16="http://schemas.microsoft.com/office/drawing/2014/main" id="{3B807403-67C0-4A25-A636-E45B1DEFBE21}"/>
                </a:ext>
              </a:extLst>
            </p:cNvPr>
            <p:cNvSpPr/>
            <p:nvPr/>
          </p:nvSpPr>
          <p:spPr>
            <a:xfrm>
              <a:off x="1951810" y="5929330"/>
              <a:ext cx="642942" cy="642942"/>
            </a:xfrm>
            <a:prstGeom prst="can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dirty="0"/>
                <a:t>Chamber</a:t>
              </a:r>
            </a:p>
            <a:p>
              <a:pPr algn="ctr"/>
              <a:r>
                <a:rPr lang="en-US" altLang="ko-KR" sz="700" dirty="0"/>
                <a:t>3</a:t>
              </a:r>
              <a:endParaRPr lang="ko-KR" altLang="en-US" sz="700" dirty="0"/>
            </a:p>
          </p:txBody>
        </p:sp>
        <p:sp>
          <p:nvSpPr>
            <p:cNvPr id="319" name="원통 65">
              <a:extLst>
                <a:ext uri="{FF2B5EF4-FFF2-40B4-BE49-F238E27FC236}">
                  <a16:creationId xmlns:a16="http://schemas.microsoft.com/office/drawing/2014/main" id="{F627A2B8-8D1C-48F6-BBBD-C127F66F7A05}"/>
                </a:ext>
              </a:extLst>
            </p:cNvPr>
            <p:cNvSpPr/>
            <p:nvPr/>
          </p:nvSpPr>
          <p:spPr>
            <a:xfrm>
              <a:off x="3023380" y="5143512"/>
              <a:ext cx="642942" cy="642942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dirty="0"/>
                <a:t>Chamber</a:t>
              </a:r>
            </a:p>
            <a:p>
              <a:pPr algn="ctr"/>
              <a:r>
                <a:rPr lang="en-US" altLang="ko-KR" sz="700" dirty="0"/>
                <a:t>2</a:t>
              </a:r>
              <a:endParaRPr lang="ko-KR" altLang="en-US" sz="700" dirty="0"/>
            </a:p>
          </p:txBody>
        </p:sp>
        <p:sp>
          <p:nvSpPr>
            <p:cNvPr id="320" name="원통 66">
              <a:extLst>
                <a:ext uri="{FF2B5EF4-FFF2-40B4-BE49-F238E27FC236}">
                  <a16:creationId xmlns:a16="http://schemas.microsoft.com/office/drawing/2014/main" id="{2A47B928-2017-4102-B8C6-843D584016A1}"/>
                </a:ext>
              </a:extLst>
            </p:cNvPr>
            <p:cNvSpPr/>
            <p:nvPr/>
          </p:nvSpPr>
          <p:spPr>
            <a:xfrm>
              <a:off x="3023380" y="4357694"/>
              <a:ext cx="642942" cy="642942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dirty="0"/>
                <a:t>Chamber</a:t>
              </a:r>
            </a:p>
            <a:p>
              <a:pPr algn="ctr"/>
              <a:r>
                <a:rPr lang="en-US" altLang="ko-KR" sz="700" dirty="0"/>
                <a:t>1</a:t>
              </a:r>
              <a:endParaRPr lang="ko-KR" altLang="en-US" sz="700" dirty="0"/>
            </a:p>
          </p:txBody>
        </p:sp>
        <p:sp>
          <p:nvSpPr>
            <p:cNvPr id="321" name="원통 67">
              <a:extLst>
                <a:ext uri="{FF2B5EF4-FFF2-40B4-BE49-F238E27FC236}">
                  <a16:creationId xmlns:a16="http://schemas.microsoft.com/office/drawing/2014/main" id="{450ECEFC-35EF-4AC3-B15F-62C1B0271EFA}"/>
                </a:ext>
              </a:extLst>
            </p:cNvPr>
            <p:cNvSpPr/>
            <p:nvPr/>
          </p:nvSpPr>
          <p:spPr>
            <a:xfrm>
              <a:off x="3023380" y="5929330"/>
              <a:ext cx="642942" cy="642942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dirty="0"/>
                <a:t>Chamber</a:t>
              </a:r>
            </a:p>
            <a:p>
              <a:pPr algn="ctr"/>
              <a:r>
                <a:rPr lang="en-US" altLang="ko-KR" sz="700" dirty="0"/>
                <a:t>3</a:t>
              </a:r>
              <a:endParaRPr lang="ko-KR" altLang="en-US" sz="700" dirty="0"/>
            </a:p>
          </p:txBody>
        </p:sp>
        <p:sp>
          <p:nvSpPr>
            <p:cNvPr id="322" name="원통 68">
              <a:extLst>
                <a:ext uri="{FF2B5EF4-FFF2-40B4-BE49-F238E27FC236}">
                  <a16:creationId xmlns:a16="http://schemas.microsoft.com/office/drawing/2014/main" id="{85387E6E-646A-4BB9-BA81-13FF1ADB2DCF}"/>
                </a:ext>
              </a:extLst>
            </p:cNvPr>
            <p:cNvSpPr/>
            <p:nvPr/>
          </p:nvSpPr>
          <p:spPr>
            <a:xfrm>
              <a:off x="4094950" y="5143512"/>
              <a:ext cx="642942" cy="642942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dirty="0"/>
                <a:t>Chamber</a:t>
              </a:r>
            </a:p>
            <a:p>
              <a:pPr algn="ctr"/>
              <a:r>
                <a:rPr lang="en-US" altLang="ko-KR" sz="700" dirty="0"/>
                <a:t>2</a:t>
              </a:r>
              <a:endParaRPr lang="ko-KR" altLang="en-US" sz="700" dirty="0"/>
            </a:p>
          </p:txBody>
        </p:sp>
        <p:sp>
          <p:nvSpPr>
            <p:cNvPr id="323" name="원통 69">
              <a:extLst>
                <a:ext uri="{FF2B5EF4-FFF2-40B4-BE49-F238E27FC236}">
                  <a16:creationId xmlns:a16="http://schemas.microsoft.com/office/drawing/2014/main" id="{CA87E313-FA02-4BF3-9651-7575FD418315}"/>
                </a:ext>
              </a:extLst>
            </p:cNvPr>
            <p:cNvSpPr/>
            <p:nvPr/>
          </p:nvSpPr>
          <p:spPr>
            <a:xfrm>
              <a:off x="4094950" y="4357694"/>
              <a:ext cx="642942" cy="642942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dirty="0"/>
                <a:t>Chamber</a:t>
              </a:r>
            </a:p>
            <a:p>
              <a:pPr algn="ctr"/>
              <a:r>
                <a:rPr lang="en-US" altLang="ko-KR" sz="700" dirty="0"/>
                <a:t>1</a:t>
              </a:r>
              <a:endParaRPr lang="ko-KR" altLang="en-US" sz="700" dirty="0"/>
            </a:p>
          </p:txBody>
        </p:sp>
        <p:sp>
          <p:nvSpPr>
            <p:cNvPr id="324" name="원통 70">
              <a:extLst>
                <a:ext uri="{FF2B5EF4-FFF2-40B4-BE49-F238E27FC236}">
                  <a16:creationId xmlns:a16="http://schemas.microsoft.com/office/drawing/2014/main" id="{C3EB90D6-9534-4358-973C-D3E79494B2E4}"/>
                </a:ext>
              </a:extLst>
            </p:cNvPr>
            <p:cNvSpPr/>
            <p:nvPr/>
          </p:nvSpPr>
          <p:spPr>
            <a:xfrm>
              <a:off x="4094950" y="5929330"/>
              <a:ext cx="642942" cy="642942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dirty="0"/>
                <a:t>Chamber</a:t>
              </a:r>
            </a:p>
            <a:p>
              <a:pPr algn="ctr"/>
              <a:r>
                <a:rPr lang="en-US" altLang="ko-KR" sz="700" dirty="0"/>
                <a:t>3</a:t>
              </a:r>
              <a:endParaRPr lang="ko-KR" altLang="en-US" sz="700" dirty="0"/>
            </a:p>
          </p:txBody>
        </p:sp>
        <p:cxnSp>
          <p:nvCxnSpPr>
            <p:cNvPr id="325" name="직선 화살표 연결선 324">
              <a:extLst>
                <a:ext uri="{FF2B5EF4-FFF2-40B4-BE49-F238E27FC236}">
                  <a16:creationId xmlns:a16="http://schemas.microsoft.com/office/drawing/2014/main" id="{42128D52-F12E-47F7-86E1-3CBE5710CC32}"/>
                </a:ext>
              </a:extLst>
            </p:cNvPr>
            <p:cNvCxnSpPr>
              <a:stCxn id="314" idx="4"/>
              <a:endCxn id="317" idx="2"/>
            </p:cNvCxnSpPr>
            <p:nvPr/>
          </p:nvCxnSpPr>
          <p:spPr>
            <a:xfrm>
              <a:off x="1523182" y="4679165"/>
              <a:ext cx="428628" cy="1588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직선 화살표 연결선 325">
              <a:extLst>
                <a:ext uri="{FF2B5EF4-FFF2-40B4-BE49-F238E27FC236}">
                  <a16:creationId xmlns:a16="http://schemas.microsoft.com/office/drawing/2014/main" id="{383A6EA1-852B-4663-9F99-384F79738E0D}"/>
                </a:ext>
              </a:extLst>
            </p:cNvPr>
            <p:cNvCxnSpPr>
              <a:stCxn id="314" idx="4"/>
              <a:endCxn id="316" idx="2"/>
            </p:cNvCxnSpPr>
            <p:nvPr/>
          </p:nvCxnSpPr>
          <p:spPr>
            <a:xfrm>
              <a:off x="1523182" y="4679165"/>
              <a:ext cx="428628" cy="785818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직선 화살표 연결선 326">
              <a:extLst>
                <a:ext uri="{FF2B5EF4-FFF2-40B4-BE49-F238E27FC236}">
                  <a16:creationId xmlns:a16="http://schemas.microsoft.com/office/drawing/2014/main" id="{DECE57C1-FBC3-432E-9350-458F08E8C9AE}"/>
                </a:ext>
              </a:extLst>
            </p:cNvPr>
            <p:cNvCxnSpPr>
              <a:stCxn id="314" idx="4"/>
              <a:endCxn id="318" idx="2"/>
            </p:cNvCxnSpPr>
            <p:nvPr/>
          </p:nvCxnSpPr>
          <p:spPr>
            <a:xfrm>
              <a:off x="1523182" y="4679165"/>
              <a:ext cx="428628" cy="1571636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직선 화살표 연결선 327">
              <a:extLst>
                <a:ext uri="{FF2B5EF4-FFF2-40B4-BE49-F238E27FC236}">
                  <a16:creationId xmlns:a16="http://schemas.microsoft.com/office/drawing/2014/main" id="{D24F8CDF-B598-4907-AD81-E35DCAFDE4EE}"/>
                </a:ext>
              </a:extLst>
            </p:cNvPr>
            <p:cNvCxnSpPr>
              <a:stCxn id="313" idx="4"/>
              <a:endCxn id="317" idx="2"/>
            </p:cNvCxnSpPr>
            <p:nvPr/>
          </p:nvCxnSpPr>
          <p:spPr>
            <a:xfrm flipV="1">
              <a:off x="1523182" y="4679165"/>
              <a:ext cx="428628" cy="785818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직선 화살표 연결선 328">
              <a:extLst>
                <a:ext uri="{FF2B5EF4-FFF2-40B4-BE49-F238E27FC236}">
                  <a16:creationId xmlns:a16="http://schemas.microsoft.com/office/drawing/2014/main" id="{CDEF8DC0-1DF1-4A67-A583-7A2EFEB9E061}"/>
                </a:ext>
              </a:extLst>
            </p:cNvPr>
            <p:cNvCxnSpPr>
              <a:stCxn id="313" idx="4"/>
              <a:endCxn id="316" idx="2"/>
            </p:cNvCxnSpPr>
            <p:nvPr/>
          </p:nvCxnSpPr>
          <p:spPr>
            <a:xfrm>
              <a:off x="1523182" y="5464983"/>
              <a:ext cx="428628" cy="1588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직선 화살표 연결선 329">
              <a:extLst>
                <a:ext uri="{FF2B5EF4-FFF2-40B4-BE49-F238E27FC236}">
                  <a16:creationId xmlns:a16="http://schemas.microsoft.com/office/drawing/2014/main" id="{CA0A74B7-7BF0-4E21-A870-14C928550664}"/>
                </a:ext>
              </a:extLst>
            </p:cNvPr>
            <p:cNvCxnSpPr>
              <a:stCxn id="313" idx="4"/>
              <a:endCxn id="318" idx="2"/>
            </p:cNvCxnSpPr>
            <p:nvPr/>
          </p:nvCxnSpPr>
          <p:spPr>
            <a:xfrm>
              <a:off x="1523182" y="5464983"/>
              <a:ext cx="428628" cy="785818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직선 화살표 연결선 330">
              <a:extLst>
                <a:ext uri="{FF2B5EF4-FFF2-40B4-BE49-F238E27FC236}">
                  <a16:creationId xmlns:a16="http://schemas.microsoft.com/office/drawing/2014/main" id="{EC26FD41-652E-4E05-89CB-9AA002A5082A}"/>
                </a:ext>
              </a:extLst>
            </p:cNvPr>
            <p:cNvCxnSpPr>
              <a:stCxn id="315" idx="4"/>
              <a:endCxn id="317" idx="2"/>
            </p:cNvCxnSpPr>
            <p:nvPr/>
          </p:nvCxnSpPr>
          <p:spPr>
            <a:xfrm flipV="1">
              <a:off x="1523182" y="4679165"/>
              <a:ext cx="428628" cy="1571636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직선 화살표 연결선 331">
              <a:extLst>
                <a:ext uri="{FF2B5EF4-FFF2-40B4-BE49-F238E27FC236}">
                  <a16:creationId xmlns:a16="http://schemas.microsoft.com/office/drawing/2014/main" id="{5E45C205-09A5-4E35-8499-7BF3C99F27EE}"/>
                </a:ext>
              </a:extLst>
            </p:cNvPr>
            <p:cNvCxnSpPr>
              <a:stCxn id="315" idx="4"/>
              <a:endCxn id="316" idx="2"/>
            </p:cNvCxnSpPr>
            <p:nvPr/>
          </p:nvCxnSpPr>
          <p:spPr>
            <a:xfrm flipV="1">
              <a:off x="1523182" y="5464983"/>
              <a:ext cx="428628" cy="785818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직선 화살표 연결선 332">
              <a:extLst>
                <a:ext uri="{FF2B5EF4-FFF2-40B4-BE49-F238E27FC236}">
                  <a16:creationId xmlns:a16="http://schemas.microsoft.com/office/drawing/2014/main" id="{A6667A2C-C8A3-4939-B405-7D7B6E223B3B}"/>
                </a:ext>
              </a:extLst>
            </p:cNvPr>
            <p:cNvCxnSpPr>
              <a:stCxn id="315" idx="4"/>
              <a:endCxn id="318" idx="2"/>
            </p:cNvCxnSpPr>
            <p:nvPr/>
          </p:nvCxnSpPr>
          <p:spPr>
            <a:xfrm>
              <a:off x="1523182" y="6250801"/>
              <a:ext cx="428628" cy="1588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직선 화살표 연결선 333">
              <a:extLst>
                <a:ext uri="{FF2B5EF4-FFF2-40B4-BE49-F238E27FC236}">
                  <a16:creationId xmlns:a16="http://schemas.microsoft.com/office/drawing/2014/main" id="{1D9E7701-3ACC-41CF-976D-D0E0DA931115}"/>
                </a:ext>
              </a:extLst>
            </p:cNvPr>
            <p:cNvCxnSpPr>
              <a:stCxn id="317" idx="4"/>
              <a:endCxn id="320" idx="2"/>
            </p:cNvCxnSpPr>
            <p:nvPr/>
          </p:nvCxnSpPr>
          <p:spPr>
            <a:xfrm>
              <a:off x="2594752" y="4679165"/>
              <a:ext cx="428628" cy="1588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직선 화살표 연결선 334">
              <a:extLst>
                <a:ext uri="{FF2B5EF4-FFF2-40B4-BE49-F238E27FC236}">
                  <a16:creationId xmlns:a16="http://schemas.microsoft.com/office/drawing/2014/main" id="{5AC21739-8269-4B15-BF32-44A0F5AACDA8}"/>
                </a:ext>
              </a:extLst>
            </p:cNvPr>
            <p:cNvCxnSpPr>
              <a:stCxn id="317" idx="4"/>
              <a:endCxn id="319" idx="2"/>
            </p:cNvCxnSpPr>
            <p:nvPr/>
          </p:nvCxnSpPr>
          <p:spPr>
            <a:xfrm>
              <a:off x="2594752" y="4679165"/>
              <a:ext cx="428628" cy="785818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직선 화살표 연결선 335">
              <a:extLst>
                <a:ext uri="{FF2B5EF4-FFF2-40B4-BE49-F238E27FC236}">
                  <a16:creationId xmlns:a16="http://schemas.microsoft.com/office/drawing/2014/main" id="{91C98CA8-7C1A-45F6-AACC-20075953EFE2}"/>
                </a:ext>
              </a:extLst>
            </p:cNvPr>
            <p:cNvCxnSpPr>
              <a:stCxn id="317" idx="4"/>
              <a:endCxn id="321" idx="2"/>
            </p:cNvCxnSpPr>
            <p:nvPr/>
          </p:nvCxnSpPr>
          <p:spPr>
            <a:xfrm>
              <a:off x="2594752" y="4679165"/>
              <a:ext cx="428628" cy="1571636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직선 화살표 연결선 336">
              <a:extLst>
                <a:ext uri="{FF2B5EF4-FFF2-40B4-BE49-F238E27FC236}">
                  <a16:creationId xmlns:a16="http://schemas.microsoft.com/office/drawing/2014/main" id="{DAC7145E-26CC-4E3C-AEC3-8B17B0051DD9}"/>
                </a:ext>
              </a:extLst>
            </p:cNvPr>
            <p:cNvCxnSpPr>
              <a:stCxn id="316" idx="4"/>
              <a:endCxn id="320" idx="2"/>
            </p:cNvCxnSpPr>
            <p:nvPr/>
          </p:nvCxnSpPr>
          <p:spPr>
            <a:xfrm flipV="1">
              <a:off x="2594752" y="4679165"/>
              <a:ext cx="428628" cy="785818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직선 화살표 연결선 337">
              <a:extLst>
                <a:ext uri="{FF2B5EF4-FFF2-40B4-BE49-F238E27FC236}">
                  <a16:creationId xmlns:a16="http://schemas.microsoft.com/office/drawing/2014/main" id="{7FCB276D-9F21-4721-99C9-B1BD43D3D4D6}"/>
                </a:ext>
              </a:extLst>
            </p:cNvPr>
            <p:cNvCxnSpPr>
              <a:stCxn id="316" idx="4"/>
              <a:endCxn id="319" idx="2"/>
            </p:cNvCxnSpPr>
            <p:nvPr/>
          </p:nvCxnSpPr>
          <p:spPr>
            <a:xfrm>
              <a:off x="2594752" y="5464983"/>
              <a:ext cx="428628" cy="1588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직선 화살표 연결선 338">
              <a:extLst>
                <a:ext uri="{FF2B5EF4-FFF2-40B4-BE49-F238E27FC236}">
                  <a16:creationId xmlns:a16="http://schemas.microsoft.com/office/drawing/2014/main" id="{E5774E1C-63F1-4689-A746-EBFC2CA08366}"/>
                </a:ext>
              </a:extLst>
            </p:cNvPr>
            <p:cNvCxnSpPr>
              <a:stCxn id="316" idx="4"/>
              <a:endCxn id="321" idx="2"/>
            </p:cNvCxnSpPr>
            <p:nvPr/>
          </p:nvCxnSpPr>
          <p:spPr>
            <a:xfrm>
              <a:off x="2594752" y="5464983"/>
              <a:ext cx="428628" cy="785818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직선 화살표 연결선 339">
              <a:extLst>
                <a:ext uri="{FF2B5EF4-FFF2-40B4-BE49-F238E27FC236}">
                  <a16:creationId xmlns:a16="http://schemas.microsoft.com/office/drawing/2014/main" id="{6671B8E4-F9A0-43E3-89C1-B2A74FDBDAFA}"/>
                </a:ext>
              </a:extLst>
            </p:cNvPr>
            <p:cNvCxnSpPr>
              <a:stCxn id="318" idx="4"/>
              <a:endCxn id="321" idx="2"/>
            </p:cNvCxnSpPr>
            <p:nvPr/>
          </p:nvCxnSpPr>
          <p:spPr>
            <a:xfrm>
              <a:off x="2594752" y="6250801"/>
              <a:ext cx="428628" cy="1588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직선 화살표 연결선 340">
              <a:extLst>
                <a:ext uri="{FF2B5EF4-FFF2-40B4-BE49-F238E27FC236}">
                  <a16:creationId xmlns:a16="http://schemas.microsoft.com/office/drawing/2014/main" id="{2E88F2E8-CD97-4924-8E9B-F18EFD218F95}"/>
                </a:ext>
              </a:extLst>
            </p:cNvPr>
            <p:cNvCxnSpPr>
              <a:stCxn id="318" idx="4"/>
              <a:endCxn id="319" idx="2"/>
            </p:cNvCxnSpPr>
            <p:nvPr/>
          </p:nvCxnSpPr>
          <p:spPr>
            <a:xfrm flipV="1">
              <a:off x="2594752" y="5464983"/>
              <a:ext cx="428628" cy="785818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직선 화살표 연결선 341">
              <a:extLst>
                <a:ext uri="{FF2B5EF4-FFF2-40B4-BE49-F238E27FC236}">
                  <a16:creationId xmlns:a16="http://schemas.microsoft.com/office/drawing/2014/main" id="{F8859A17-39B7-4FFF-A18B-E5FCFE6026B2}"/>
                </a:ext>
              </a:extLst>
            </p:cNvPr>
            <p:cNvCxnSpPr>
              <a:stCxn id="318" idx="4"/>
              <a:endCxn id="320" idx="2"/>
            </p:cNvCxnSpPr>
            <p:nvPr/>
          </p:nvCxnSpPr>
          <p:spPr>
            <a:xfrm flipV="1">
              <a:off x="2594752" y="4679165"/>
              <a:ext cx="428628" cy="1571636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직선 화살표 연결선 342">
              <a:extLst>
                <a:ext uri="{FF2B5EF4-FFF2-40B4-BE49-F238E27FC236}">
                  <a16:creationId xmlns:a16="http://schemas.microsoft.com/office/drawing/2014/main" id="{3F2C2FDF-B653-470E-BD7D-A7B1157F76EE}"/>
                </a:ext>
              </a:extLst>
            </p:cNvPr>
            <p:cNvCxnSpPr>
              <a:stCxn id="320" idx="4"/>
              <a:endCxn id="323" idx="2"/>
            </p:cNvCxnSpPr>
            <p:nvPr/>
          </p:nvCxnSpPr>
          <p:spPr>
            <a:xfrm>
              <a:off x="3666322" y="4679165"/>
              <a:ext cx="428628" cy="1588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직선 화살표 연결선 343">
              <a:extLst>
                <a:ext uri="{FF2B5EF4-FFF2-40B4-BE49-F238E27FC236}">
                  <a16:creationId xmlns:a16="http://schemas.microsoft.com/office/drawing/2014/main" id="{64FCF5F5-7C09-4D6B-A9AE-E48D3EBC8F92}"/>
                </a:ext>
              </a:extLst>
            </p:cNvPr>
            <p:cNvCxnSpPr>
              <a:stCxn id="320" idx="4"/>
              <a:endCxn id="322" idx="2"/>
            </p:cNvCxnSpPr>
            <p:nvPr/>
          </p:nvCxnSpPr>
          <p:spPr>
            <a:xfrm>
              <a:off x="3666322" y="4679165"/>
              <a:ext cx="428628" cy="785818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직선 화살표 연결선 344">
              <a:extLst>
                <a:ext uri="{FF2B5EF4-FFF2-40B4-BE49-F238E27FC236}">
                  <a16:creationId xmlns:a16="http://schemas.microsoft.com/office/drawing/2014/main" id="{7D64013B-8243-4565-8705-306BE42A6DFC}"/>
                </a:ext>
              </a:extLst>
            </p:cNvPr>
            <p:cNvCxnSpPr>
              <a:stCxn id="320" idx="4"/>
              <a:endCxn id="324" idx="2"/>
            </p:cNvCxnSpPr>
            <p:nvPr/>
          </p:nvCxnSpPr>
          <p:spPr>
            <a:xfrm>
              <a:off x="3666322" y="4679165"/>
              <a:ext cx="428628" cy="1571636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직선 화살표 연결선 345">
              <a:extLst>
                <a:ext uri="{FF2B5EF4-FFF2-40B4-BE49-F238E27FC236}">
                  <a16:creationId xmlns:a16="http://schemas.microsoft.com/office/drawing/2014/main" id="{4BBD7BB1-13D7-49AF-9BCE-86ACE50515D3}"/>
                </a:ext>
              </a:extLst>
            </p:cNvPr>
            <p:cNvCxnSpPr>
              <a:stCxn id="319" idx="4"/>
              <a:endCxn id="323" idx="2"/>
            </p:cNvCxnSpPr>
            <p:nvPr/>
          </p:nvCxnSpPr>
          <p:spPr>
            <a:xfrm flipV="1">
              <a:off x="3666322" y="4679165"/>
              <a:ext cx="428628" cy="785818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직선 화살표 연결선 346">
              <a:extLst>
                <a:ext uri="{FF2B5EF4-FFF2-40B4-BE49-F238E27FC236}">
                  <a16:creationId xmlns:a16="http://schemas.microsoft.com/office/drawing/2014/main" id="{B2693B2D-A63C-4B0B-B2ED-1963796DF3C2}"/>
                </a:ext>
              </a:extLst>
            </p:cNvPr>
            <p:cNvCxnSpPr>
              <a:stCxn id="319" idx="4"/>
              <a:endCxn id="322" idx="2"/>
            </p:cNvCxnSpPr>
            <p:nvPr/>
          </p:nvCxnSpPr>
          <p:spPr>
            <a:xfrm>
              <a:off x="3666322" y="5464983"/>
              <a:ext cx="428628" cy="1588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직선 화살표 연결선 347">
              <a:extLst>
                <a:ext uri="{FF2B5EF4-FFF2-40B4-BE49-F238E27FC236}">
                  <a16:creationId xmlns:a16="http://schemas.microsoft.com/office/drawing/2014/main" id="{DCBEA61A-3AA7-4863-A777-8B1D0561E6E6}"/>
                </a:ext>
              </a:extLst>
            </p:cNvPr>
            <p:cNvCxnSpPr>
              <a:stCxn id="319" idx="4"/>
              <a:endCxn id="324" idx="2"/>
            </p:cNvCxnSpPr>
            <p:nvPr/>
          </p:nvCxnSpPr>
          <p:spPr>
            <a:xfrm>
              <a:off x="3666322" y="5464983"/>
              <a:ext cx="428628" cy="785818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직선 화살표 연결선 348">
              <a:extLst>
                <a:ext uri="{FF2B5EF4-FFF2-40B4-BE49-F238E27FC236}">
                  <a16:creationId xmlns:a16="http://schemas.microsoft.com/office/drawing/2014/main" id="{C3191D80-D0FA-4112-813B-964CC45D0557}"/>
                </a:ext>
              </a:extLst>
            </p:cNvPr>
            <p:cNvCxnSpPr>
              <a:stCxn id="321" idx="4"/>
              <a:endCxn id="323" idx="2"/>
            </p:cNvCxnSpPr>
            <p:nvPr/>
          </p:nvCxnSpPr>
          <p:spPr>
            <a:xfrm flipV="1">
              <a:off x="3666322" y="4679165"/>
              <a:ext cx="428628" cy="1571636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직선 화살표 연결선 349">
              <a:extLst>
                <a:ext uri="{FF2B5EF4-FFF2-40B4-BE49-F238E27FC236}">
                  <a16:creationId xmlns:a16="http://schemas.microsoft.com/office/drawing/2014/main" id="{53CB5FD7-68D4-4F78-9842-AA70AFAB0F61}"/>
                </a:ext>
              </a:extLst>
            </p:cNvPr>
            <p:cNvCxnSpPr>
              <a:stCxn id="321" idx="4"/>
              <a:endCxn id="322" idx="2"/>
            </p:cNvCxnSpPr>
            <p:nvPr/>
          </p:nvCxnSpPr>
          <p:spPr>
            <a:xfrm flipV="1">
              <a:off x="3666322" y="5464983"/>
              <a:ext cx="428628" cy="785818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직선 화살표 연결선 350">
              <a:extLst>
                <a:ext uri="{FF2B5EF4-FFF2-40B4-BE49-F238E27FC236}">
                  <a16:creationId xmlns:a16="http://schemas.microsoft.com/office/drawing/2014/main" id="{45D64A60-C5D9-42E8-8030-70ADA339827E}"/>
                </a:ext>
              </a:extLst>
            </p:cNvPr>
            <p:cNvCxnSpPr>
              <a:stCxn id="321" idx="4"/>
              <a:endCxn id="324" idx="2"/>
            </p:cNvCxnSpPr>
            <p:nvPr/>
          </p:nvCxnSpPr>
          <p:spPr>
            <a:xfrm>
              <a:off x="3666322" y="6250801"/>
              <a:ext cx="428628" cy="1588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5" name="그룹 284">
            <a:extLst>
              <a:ext uri="{FF2B5EF4-FFF2-40B4-BE49-F238E27FC236}">
                <a16:creationId xmlns:a16="http://schemas.microsoft.com/office/drawing/2014/main" id="{D0C60C35-417D-44F0-B0D4-DA991EE45F02}"/>
              </a:ext>
            </a:extLst>
          </p:cNvPr>
          <p:cNvGrpSpPr/>
          <p:nvPr/>
        </p:nvGrpSpPr>
        <p:grpSpPr>
          <a:xfrm>
            <a:off x="942369" y="1989240"/>
            <a:ext cx="2573878" cy="1266959"/>
            <a:chOff x="0" y="2428868"/>
            <a:chExt cx="3309132" cy="3786214"/>
          </a:xfrm>
        </p:grpSpPr>
        <p:sp>
          <p:nvSpPr>
            <p:cNvPr id="291" name="오른쪽 화살표 91">
              <a:extLst>
                <a:ext uri="{FF2B5EF4-FFF2-40B4-BE49-F238E27FC236}">
                  <a16:creationId xmlns:a16="http://schemas.microsoft.com/office/drawing/2014/main" id="{E6A7A984-9E9D-4DD0-B4BB-AA38A2B48C64}"/>
                </a:ext>
              </a:extLst>
            </p:cNvPr>
            <p:cNvSpPr/>
            <p:nvPr/>
          </p:nvSpPr>
          <p:spPr>
            <a:xfrm>
              <a:off x="2809066" y="2571744"/>
              <a:ext cx="500066" cy="28575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92" name="오른쪽 화살표 92">
              <a:extLst>
                <a:ext uri="{FF2B5EF4-FFF2-40B4-BE49-F238E27FC236}">
                  <a16:creationId xmlns:a16="http://schemas.microsoft.com/office/drawing/2014/main" id="{70B52C34-D478-46E4-A3F0-6AB6D1C4E108}"/>
                </a:ext>
              </a:extLst>
            </p:cNvPr>
            <p:cNvSpPr/>
            <p:nvPr/>
          </p:nvSpPr>
          <p:spPr>
            <a:xfrm>
              <a:off x="2809066" y="4214818"/>
              <a:ext cx="500066" cy="28575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93" name="오른쪽 화살표 93">
              <a:extLst>
                <a:ext uri="{FF2B5EF4-FFF2-40B4-BE49-F238E27FC236}">
                  <a16:creationId xmlns:a16="http://schemas.microsoft.com/office/drawing/2014/main" id="{4FC284E8-B14E-479A-9032-E3F5B611DCF6}"/>
                </a:ext>
              </a:extLst>
            </p:cNvPr>
            <p:cNvSpPr/>
            <p:nvPr/>
          </p:nvSpPr>
          <p:spPr>
            <a:xfrm>
              <a:off x="2809066" y="5786454"/>
              <a:ext cx="500066" cy="28575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grpSp>
          <p:nvGrpSpPr>
            <p:cNvPr id="294" name="그룹 293">
              <a:extLst>
                <a:ext uri="{FF2B5EF4-FFF2-40B4-BE49-F238E27FC236}">
                  <a16:creationId xmlns:a16="http://schemas.microsoft.com/office/drawing/2014/main" id="{2B9F0580-C305-4247-A4E8-C8205C2B6225}"/>
                </a:ext>
              </a:extLst>
            </p:cNvPr>
            <p:cNvGrpSpPr/>
            <p:nvPr/>
          </p:nvGrpSpPr>
          <p:grpSpPr>
            <a:xfrm>
              <a:off x="94422" y="3929066"/>
              <a:ext cx="928694" cy="857256"/>
              <a:chOff x="237298" y="2214554"/>
              <a:chExt cx="928694" cy="857256"/>
            </a:xfrm>
          </p:grpSpPr>
          <p:sp>
            <p:nvSpPr>
              <p:cNvPr id="308" name="타원 307">
                <a:extLst>
                  <a:ext uri="{FF2B5EF4-FFF2-40B4-BE49-F238E27FC236}">
                    <a16:creationId xmlns:a16="http://schemas.microsoft.com/office/drawing/2014/main" id="{936EFDAC-30EC-4509-99DC-EE810D44706E}"/>
                  </a:ext>
                </a:extLst>
              </p:cNvPr>
              <p:cNvSpPr/>
              <p:nvPr/>
            </p:nvSpPr>
            <p:spPr>
              <a:xfrm>
                <a:off x="237298" y="2786058"/>
                <a:ext cx="928694" cy="2857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309" name="타원 308">
                <a:extLst>
                  <a:ext uri="{FF2B5EF4-FFF2-40B4-BE49-F238E27FC236}">
                    <a16:creationId xmlns:a16="http://schemas.microsoft.com/office/drawing/2014/main" id="{BC498561-621A-4680-91B2-D9BCC67DCBEB}"/>
                  </a:ext>
                </a:extLst>
              </p:cNvPr>
              <p:cNvSpPr/>
              <p:nvPr/>
            </p:nvSpPr>
            <p:spPr>
              <a:xfrm>
                <a:off x="237298" y="2643182"/>
                <a:ext cx="928694" cy="2857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310" name="타원 309">
                <a:extLst>
                  <a:ext uri="{FF2B5EF4-FFF2-40B4-BE49-F238E27FC236}">
                    <a16:creationId xmlns:a16="http://schemas.microsoft.com/office/drawing/2014/main" id="{3DCDB6FF-9AAB-4345-87B8-D5AB702C86A4}"/>
                  </a:ext>
                </a:extLst>
              </p:cNvPr>
              <p:cNvSpPr/>
              <p:nvPr/>
            </p:nvSpPr>
            <p:spPr>
              <a:xfrm>
                <a:off x="237298" y="2500306"/>
                <a:ext cx="928694" cy="2857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311" name="타원 310">
                <a:extLst>
                  <a:ext uri="{FF2B5EF4-FFF2-40B4-BE49-F238E27FC236}">
                    <a16:creationId xmlns:a16="http://schemas.microsoft.com/office/drawing/2014/main" id="{4A278869-E50F-4C4B-8BA7-5529771437BC}"/>
                  </a:ext>
                </a:extLst>
              </p:cNvPr>
              <p:cNvSpPr/>
              <p:nvPr/>
            </p:nvSpPr>
            <p:spPr>
              <a:xfrm>
                <a:off x="237298" y="2357430"/>
                <a:ext cx="928694" cy="2857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312" name="타원 311">
                <a:extLst>
                  <a:ext uri="{FF2B5EF4-FFF2-40B4-BE49-F238E27FC236}">
                    <a16:creationId xmlns:a16="http://schemas.microsoft.com/office/drawing/2014/main" id="{22BD83DE-6B70-4E33-B279-72062F328063}"/>
                  </a:ext>
                </a:extLst>
              </p:cNvPr>
              <p:cNvSpPr/>
              <p:nvPr/>
            </p:nvSpPr>
            <p:spPr>
              <a:xfrm>
                <a:off x="237298" y="2214554"/>
                <a:ext cx="928694" cy="2857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sp>
          <p:nvSpPr>
            <p:cNvPr id="295" name="타원 294">
              <a:extLst>
                <a:ext uri="{FF2B5EF4-FFF2-40B4-BE49-F238E27FC236}">
                  <a16:creationId xmlns:a16="http://schemas.microsoft.com/office/drawing/2014/main" id="{CC354D81-4F72-4440-8850-0A7FE5414601}"/>
                </a:ext>
              </a:extLst>
            </p:cNvPr>
            <p:cNvSpPr/>
            <p:nvPr/>
          </p:nvSpPr>
          <p:spPr>
            <a:xfrm>
              <a:off x="1737496" y="2714620"/>
              <a:ext cx="928694" cy="2857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18CEA22C-D193-43C5-8B17-A00463CA430E}"/>
                </a:ext>
              </a:extLst>
            </p:cNvPr>
            <p:cNvSpPr/>
            <p:nvPr/>
          </p:nvSpPr>
          <p:spPr>
            <a:xfrm>
              <a:off x="1737496" y="2571744"/>
              <a:ext cx="928694" cy="2857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97" name="타원 296">
              <a:extLst>
                <a:ext uri="{FF2B5EF4-FFF2-40B4-BE49-F238E27FC236}">
                  <a16:creationId xmlns:a16="http://schemas.microsoft.com/office/drawing/2014/main" id="{DC4B499C-7F87-4DDC-AA66-6F128EB7D606}"/>
                </a:ext>
              </a:extLst>
            </p:cNvPr>
            <p:cNvSpPr/>
            <p:nvPr/>
          </p:nvSpPr>
          <p:spPr>
            <a:xfrm>
              <a:off x="1737496" y="2428868"/>
              <a:ext cx="928694" cy="2857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98" name="타원 297">
              <a:extLst>
                <a:ext uri="{FF2B5EF4-FFF2-40B4-BE49-F238E27FC236}">
                  <a16:creationId xmlns:a16="http://schemas.microsoft.com/office/drawing/2014/main" id="{BFB734FF-63F4-4643-B7D7-538E3920C2A2}"/>
                </a:ext>
              </a:extLst>
            </p:cNvPr>
            <p:cNvSpPr/>
            <p:nvPr/>
          </p:nvSpPr>
          <p:spPr>
            <a:xfrm>
              <a:off x="1737496" y="4357694"/>
              <a:ext cx="928694" cy="2857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99" name="타원 298">
              <a:extLst>
                <a:ext uri="{FF2B5EF4-FFF2-40B4-BE49-F238E27FC236}">
                  <a16:creationId xmlns:a16="http://schemas.microsoft.com/office/drawing/2014/main" id="{34957B5D-FBF6-40F1-A8BB-FC7B0B8FDE84}"/>
                </a:ext>
              </a:extLst>
            </p:cNvPr>
            <p:cNvSpPr/>
            <p:nvPr/>
          </p:nvSpPr>
          <p:spPr>
            <a:xfrm>
              <a:off x="1737496" y="4214818"/>
              <a:ext cx="928694" cy="2857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00" name="타원 299">
              <a:extLst>
                <a:ext uri="{FF2B5EF4-FFF2-40B4-BE49-F238E27FC236}">
                  <a16:creationId xmlns:a16="http://schemas.microsoft.com/office/drawing/2014/main" id="{CDEFFE75-50BB-495E-8F52-B8AED030B9E1}"/>
                </a:ext>
              </a:extLst>
            </p:cNvPr>
            <p:cNvSpPr/>
            <p:nvPr/>
          </p:nvSpPr>
          <p:spPr>
            <a:xfrm>
              <a:off x="1737496" y="4071942"/>
              <a:ext cx="928694" cy="2857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01" name="타원 300">
              <a:extLst>
                <a:ext uri="{FF2B5EF4-FFF2-40B4-BE49-F238E27FC236}">
                  <a16:creationId xmlns:a16="http://schemas.microsoft.com/office/drawing/2014/main" id="{ACCE4566-58F4-42F3-AF6B-1BB62FA20F38}"/>
                </a:ext>
              </a:extLst>
            </p:cNvPr>
            <p:cNvSpPr/>
            <p:nvPr/>
          </p:nvSpPr>
          <p:spPr>
            <a:xfrm>
              <a:off x="1808934" y="5929330"/>
              <a:ext cx="928694" cy="2857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02" name="타원 301">
              <a:extLst>
                <a:ext uri="{FF2B5EF4-FFF2-40B4-BE49-F238E27FC236}">
                  <a16:creationId xmlns:a16="http://schemas.microsoft.com/office/drawing/2014/main" id="{B9CFB1F1-7B97-4B38-A34F-6FDA7E586BFA}"/>
                </a:ext>
              </a:extLst>
            </p:cNvPr>
            <p:cNvSpPr/>
            <p:nvPr/>
          </p:nvSpPr>
          <p:spPr>
            <a:xfrm>
              <a:off x="1808934" y="5786454"/>
              <a:ext cx="928694" cy="2857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03" name="타원 302">
              <a:extLst>
                <a:ext uri="{FF2B5EF4-FFF2-40B4-BE49-F238E27FC236}">
                  <a16:creationId xmlns:a16="http://schemas.microsoft.com/office/drawing/2014/main" id="{72787544-4B30-4150-95C0-0106C91C6806}"/>
                </a:ext>
              </a:extLst>
            </p:cNvPr>
            <p:cNvSpPr/>
            <p:nvPr/>
          </p:nvSpPr>
          <p:spPr>
            <a:xfrm>
              <a:off x="1808934" y="5643578"/>
              <a:ext cx="928694" cy="2857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4DD70361-6F9E-4AF0-B43D-7F538BA3707E}"/>
                </a:ext>
              </a:extLst>
            </p:cNvPr>
            <p:cNvSpPr/>
            <p:nvPr/>
          </p:nvSpPr>
          <p:spPr>
            <a:xfrm>
              <a:off x="0" y="3714752"/>
              <a:ext cx="1237430" cy="135732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305" name="꺾인 연결선 185">
              <a:extLst>
                <a:ext uri="{FF2B5EF4-FFF2-40B4-BE49-F238E27FC236}">
                  <a16:creationId xmlns:a16="http://schemas.microsoft.com/office/drawing/2014/main" id="{0A744726-9F8E-4F09-9344-5744A853E41B}"/>
                </a:ext>
              </a:extLst>
            </p:cNvPr>
            <p:cNvCxnSpPr>
              <a:stCxn id="310" idx="6"/>
              <a:endCxn id="296" idx="2"/>
            </p:cNvCxnSpPr>
            <p:nvPr/>
          </p:nvCxnSpPr>
          <p:spPr>
            <a:xfrm flipV="1">
              <a:off x="1023116" y="2714620"/>
              <a:ext cx="714380" cy="1643074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꺾인 연결선 187">
              <a:extLst>
                <a:ext uri="{FF2B5EF4-FFF2-40B4-BE49-F238E27FC236}">
                  <a16:creationId xmlns:a16="http://schemas.microsoft.com/office/drawing/2014/main" id="{73CF3CF1-EC55-4320-8380-CF107AECDE47}"/>
                </a:ext>
              </a:extLst>
            </p:cNvPr>
            <p:cNvCxnSpPr>
              <a:stCxn id="310" idx="6"/>
              <a:endCxn id="299" idx="2"/>
            </p:cNvCxnSpPr>
            <p:nvPr/>
          </p:nvCxnSpPr>
          <p:spPr>
            <a:xfrm>
              <a:off x="1023116" y="4357694"/>
              <a:ext cx="714380" cy="1588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꺾인 연결선 193">
              <a:extLst>
                <a:ext uri="{FF2B5EF4-FFF2-40B4-BE49-F238E27FC236}">
                  <a16:creationId xmlns:a16="http://schemas.microsoft.com/office/drawing/2014/main" id="{20A8498E-08F5-4D87-82BD-CFBE744122FA}"/>
                </a:ext>
              </a:extLst>
            </p:cNvPr>
            <p:cNvCxnSpPr>
              <a:stCxn id="310" idx="6"/>
              <a:endCxn id="302" idx="2"/>
            </p:cNvCxnSpPr>
            <p:nvPr/>
          </p:nvCxnSpPr>
          <p:spPr>
            <a:xfrm>
              <a:off x="1023116" y="4357694"/>
              <a:ext cx="785818" cy="1571636"/>
            </a:xfrm>
            <a:prstGeom prst="bentConnector3">
              <a:avLst>
                <a:gd name="adj1" fmla="val 45346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1151F068-4936-4A74-9CFC-A9B8DB9ABAB4}"/>
              </a:ext>
            </a:extLst>
          </p:cNvPr>
          <p:cNvSpPr/>
          <p:nvPr/>
        </p:nvSpPr>
        <p:spPr>
          <a:xfrm>
            <a:off x="10341299" y="1894366"/>
            <a:ext cx="1052878" cy="15045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품질검사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실시</a:t>
            </a:r>
          </a:p>
        </p:txBody>
      </p:sp>
      <p:pic>
        <p:nvPicPr>
          <p:cNvPr id="290" name="Picture 2">
            <a:extLst>
              <a:ext uri="{FF2B5EF4-FFF2-40B4-BE49-F238E27FC236}">
                <a16:creationId xmlns:a16="http://schemas.microsoft.com/office/drawing/2014/main" id="{60761040-D4DA-4337-8877-7BFB5A145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32352" y="1944418"/>
            <a:ext cx="894938" cy="316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4" name="제목 1">
            <a:extLst>
              <a:ext uri="{FF2B5EF4-FFF2-40B4-BE49-F238E27FC236}">
                <a16:creationId xmlns:a16="http://schemas.microsoft.com/office/drawing/2014/main" id="{E2BC7098-2717-4334-B990-3D47A274BE32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 결과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공정경로 최적화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오른쪽 화살표 91">
            <a:extLst>
              <a:ext uri="{FF2B5EF4-FFF2-40B4-BE49-F238E27FC236}">
                <a16:creationId xmlns:a16="http://schemas.microsoft.com/office/drawing/2014/main" id="{E5784BFF-D86E-4420-8CCB-C4AF2779B0C4}"/>
              </a:ext>
            </a:extLst>
          </p:cNvPr>
          <p:cNvSpPr/>
          <p:nvPr/>
        </p:nvSpPr>
        <p:spPr>
          <a:xfrm>
            <a:off x="9703709" y="2075478"/>
            <a:ext cx="388957" cy="95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6" name="오른쪽 화살표 91">
            <a:extLst>
              <a:ext uri="{FF2B5EF4-FFF2-40B4-BE49-F238E27FC236}">
                <a16:creationId xmlns:a16="http://schemas.microsoft.com/office/drawing/2014/main" id="{53E2F020-2771-4D51-8FE1-B4DAE407C3F8}"/>
              </a:ext>
            </a:extLst>
          </p:cNvPr>
          <p:cNvSpPr/>
          <p:nvPr/>
        </p:nvSpPr>
        <p:spPr>
          <a:xfrm>
            <a:off x="9694091" y="2586862"/>
            <a:ext cx="388957" cy="95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7" name="오른쪽 화살표 91">
            <a:extLst>
              <a:ext uri="{FF2B5EF4-FFF2-40B4-BE49-F238E27FC236}">
                <a16:creationId xmlns:a16="http://schemas.microsoft.com/office/drawing/2014/main" id="{5BD1421B-C1AF-4ED1-891E-CA85EB4169AB}"/>
              </a:ext>
            </a:extLst>
          </p:cNvPr>
          <p:cNvSpPr/>
          <p:nvPr/>
        </p:nvSpPr>
        <p:spPr>
          <a:xfrm>
            <a:off x="9703709" y="3107922"/>
            <a:ext cx="388957" cy="95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605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3B2FC-C9BE-43C8-90C1-F3A6911F5879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개선안</a:t>
            </a: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2886879B-1927-4C9F-A707-4F9DCE96B912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4" name="Line 10">
              <a:extLst>
                <a:ext uri="{FF2B5EF4-FFF2-40B4-BE49-F238E27FC236}">
                  <a16:creationId xmlns:a16="http://schemas.microsoft.com/office/drawing/2014/main" id="{1EF713B2-36E8-4FF8-B2B6-B325C7F99D1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5" name="Line 11">
              <a:extLst>
                <a:ext uri="{FF2B5EF4-FFF2-40B4-BE49-F238E27FC236}">
                  <a16:creationId xmlns:a16="http://schemas.microsoft.com/office/drawing/2014/main" id="{35D61ADB-CB91-4EA7-B0D7-D267C051A4A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pic>
        <p:nvPicPr>
          <p:cNvPr id="6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A56F0B02-FAF7-4BD8-B513-D47F73BAB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B062D77-A83B-4B45-9871-523E39F77FFF}"/>
              </a:ext>
            </a:extLst>
          </p:cNvPr>
          <p:cNvSpPr/>
          <p:nvPr/>
        </p:nvSpPr>
        <p:spPr bwMode="auto">
          <a:xfrm>
            <a:off x="623889" y="1364744"/>
            <a:ext cx="5327650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분석결과 및 개선기회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AE8A273-ADFD-4F35-903F-A9D7FB9DA736}"/>
              </a:ext>
            </a:extLst>
          </p:cNvPr>
          <p:cNvSpPr/>
          <p:nvPr/>
        </p:nvSpPr>
        <p:spPr bwMode="auto">
          <a:xfrm>
            <a:off x="6240463" y="1364744"/>
            <a:ext cx="5327650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개선안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008F74-B1B2-42E2-BF5A-E573B2A3532A}"/>
              </a:ext>
            </a:extLst>
          </p:cNvPr>
          <p:cNvSpPr txBox="1"/>
          <p:nvPr/>
        </p:nvSpPr>
        <p:spPr>
          <a:xfrm>
            <a:off x="739539" y="846434"/>
            <a:ext cx="1122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반도체 공정 운전조건 최적화 및 경로 추천 시스템 개발로 </a:t>
            </a:r>
            <a:r>
              <a:rPr lang="ko-KR" altLang="en-US" b="1" dirty="0">
                <a:solidFill>
                  <a:srgbClr val="0000FF"/>
                </a:solidFill>
              </a:rPr>
              <a:t>불량률 최소화 </a:t>
            </a:r>
            <a:r>
              <a:rPr lang="ko-KR" altLang="en-US" b="1" dirty="0"/>
              <a:t>달성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308C19-0E48-41E4-AB99-488DF1062F3D}"/>
              </a:ext>
            </a:extLst>
          </p:cNvPr>
          <p:cNvSpPr/>
          <p:nvPr/>
        </p:nvSpPr>
        <p:spPr>
          <a:xfrm>
            <a:off x="668061" y="2022954"/>
            <a:ext cx="5066718" cy="4459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</a:rPr>
              <a:t>수율을</a:t>
            </a:r>
            <a:r>
              <a:rPr lang="ko-KR" altLang="en-US" sz="1500" b="1" dirty="0">
                <a:solidFill>
                  <a:schemeClr val="tx1"/>
                </a:solidFill>
              </a:rPr>
              <a:t> 획기적으로 개선하기 위한 공정 개선 활동 필요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C3322D-FDF1-4931-B26F-23F7112CD359}"/>
              </a:ext>
            </a:extLst>
          </p:cNvPr>
          <p:cNvSpPr/>
          <p:nvPr/>
        </p:nvSpPr>
        <p:spPr>
          <a:xfrm>
            <a:off x="668063" y="3076152"/>
            <a:ext cx="5066718" cy="4459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생산 부하를 고려한 최적 공정 경로 산정 및 운전 필요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5C0AD39-265E-4304-AED7-8BF320A979E2}"/>
              </a:ext>
            </a:extLst>
          </p:cNvPr>
          <p:cNvSpPr/>
          <p:nvPr/>
        </p:nvSpPr>
        <p:spPr>
          <a:xfrm>
            <a:off x="668063" y="4129350"/>
            <a:ext cx="5066718" cy="688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양품 운전 조건을 반영한 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조업 안정화 운전 및 공정 최적화 필요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2C070B-61F0-4817-BB5F-9BCBD7C976C4}"/>
              </a:ext>
            </a:extLst>
          </p:cNvPr>
          <p:cNvSpPr/>
          <p:nvPr/>
        </p:nvSpPr>
        <p:spPr>
          <a:xfrm>
            <a:off x="668061" y="5425388"/>
            <a:ext cx="5066718" cy="4459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실시간 생산 모니터링을 통한 최적 운전 필요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AC0BC28-53E4-42CB-BF8C-477F287905EC}"/>
              </a:ext>
            </a:extLst>
          </p:cNvPr>
          <p:cNvSpPr/>
          <p:nvPr/>
        </p:nvSpPr>
        <p:spPr>
          <a:xfrm>
            <a:off x="6401402" y="4241928"/>
            <a:ext cx="5066718" cy="6887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  <a:sym typeface="Wingdings" panose="05000000000000000000" pitchFamily="2" charset="2"/>
              </a:rPr>
              <a:t> </a:t>
            </a:r>
            <a:r>
              <a:rPr lang="ko-KR" altLang="en-US" sz="1500" b="1" dirty="0">
                <a:solidFill>
                  <a:schemeClr val="tx1"/>
                </a:solidFill>
              </a:rPr>
              <a:t>실시간 생산실적을 반영한 </a:t>
            </a:r>
            <a:br>
              <a:rPr lang="en-US" altLang="ko-KR" sz="1500" b="1" dirty="0">
                <a:solidFill>
                  <a:schemeClr val="tx1"/>
                </a:solidFill>
              </a:rPr>
            </a:br>
            <a:r>
              <a:rPr lang="ko-KR" altLang="en-US" sz="1500" b="1" dirty="0">
                <a:solidFill>
                  <a:schemeClr val="tx1"/>
                </a:solidFill>
              </a:rPr>
              <a:t>공정 경로 추천 시스템 개발 및 적용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7F6971F-E4E1-4AC3-AACB-E46598EB491A}"/>
              </a:ext>
            </a:extLst>
          </p:cNvPr>
          <p:cNvSpPr/>
          <p:nvPr/>
        </p:nvSpPr>
        <p:spPr>
          <a:xfrm>
            <a:off x="6456015" y="3005009"/>
            <a:ext cx="5066718" cy="6496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85750" indent="-285750" algn="ctr">
              <a:buFont typeface="Wingdings" panose="05000000000000000000" pitchFamily="2" charset="2"/>
              <a:buChar char=""/>
            </a:pPr>
            <a:r>
              <a:rPr lang="ko-KR" altLang="en-US" sz="1500" b="1" dirty="0">
                <a:solidFill>
                  <a:schemeClr val="tx1"/>
                </a:solidFill>
              </a:rPr>
              <a:t>실시간 불량률 모니터링 시스템 구축 및 최적 운전 실시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AB85E1A-FDAF-4A93-9839-A97C3A0C3FB5}"/>
              </a:ext>
            </a:extLst>
          </p:cNvPr>
          <p:cNvCxnSpPr>
            <a:stCxn id="8" idx="3"/>
            <a:endCxn id="32" idx="1"/>
          </p:cNvCxnSpPr>
          <p:nvPr/>
        </p:nvCxnSpPr>
        <p:spPr>
          <a:xfrm>
            <a:off x="5734779" y="2245911"/>
            <a:ext cx="666623" cy="2340394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B11E1B4-8432-4F9F-899F-66ADB06E117F}"/>
              </a:ext>
            </a:extLst>
          </p:cNvPr>
          <p:cNvCxnSpPr>
            <a:cxnSpLocks/>
            <a:stCxn id="8" idx="3"/>
            <a:endCxn id="33" idx="1"/>
          </p:cNvCxnSpPr>
          <p:nvPr/>
        </p:nvCxnSpPr>
        <p:spPr>
          <a:xfrm>
            <a:off x="5734779" y="2245911"/>
            <a:ext cx="721236" cy="1083936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98C4DBF-21F3-4E92-8E37-377BCAB34F3E}"/>
              </a:ext>
            </a:extLst>
          </p:cNvPr>
          <p:cNvCxnSpPr>
            <a:stCxn id="27" idx="3"/>
            <a:endCxn id="32" idx="1"/>
          </p:cNvCxnSpPr>
          <p:nvPr/>
        </p:nvCxnSpPr>
        <p:spPr>
          <a:xfrm>
            <a:off x="5734781" y="3299109"/>
            <a:ext cx="666621" cy="1287196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BC56CD1-45D3-4707-916E-8B41C1E112DF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>
            <a:off x="5734781" y="3299109"/>
            <a:ext cx="721234" cy="30738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30DBCCF-8BFF-4FA4-97A9-1ADBCB3355F7}"/>
              </a:ext>
            </a:extLst>
          </p:cNvPr>
          <p:cNvCxnSpPr>
            <a:cxnSpLocks/>
            <a:stCxn id="29" idx="3"/>
            <a:endCxn id="33" idx="1"/>
          </p:cNvCxnSpPr>
          <p:nvPr/>
        </p:nvCxnSpPr>
        <p:spPr>
          <a:xfrm flipV="1">
            <a:off x="5734781" y="3329847"/>
            <a:ext cx="721234" cy="114388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D638839-B352-43A3-B752-3E14419E6C3C}"/>
              </a:ext>
            </a:extLst>
          </p:cNvPr>
          <p:cNvCxnSpPr>
            <a:cxnSpLocks/>
            <a:stCxn id="30" idx="3"/>
            <a:endCxn id="33" idx="1"/>
          </p:cNvCxnSpPr>
          <p:nvPr/>
        </p:nvCxnSpPr>
        <p:spPr>
          <a:xfrm flipV="1">
            <a:off x="5734779" y="3329847"/>
            <a:ext cx="721236" cy="2318498"/>
          </a:xfrm>
          <a:prstGeom prst="line">
            <a:avLst/>
          </a:prstGeom>
          <a:ln w="19050">
            <a:solidFill>
              <a:srgbClr val="00206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35BBD3D0-BFF4-4E7B-98FB-AF4410CFA2AB}"/>
              </a:ext>
            </a:extLst>
          </p:cNvPr>
          <p:cNvSpPr/>
          <p:nvPr/>
        </p:nvSpPr>
        <p:spPr>
          <a:xfrm>
            <a:off x="5687730" y="2180271"/>
            <a:ext cx="102870" cy="97533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A6891E1-54D2-4641-A537-8134FFF87226}"/>
              </a:ext>
            </a:extLst>
          </p:cNvPr>
          <p:cNvSpPr/>
          <p:nvPr/>
        </p:nvSpPr>
        <p:spPr>
          <a:xfrm>
            <a:off x="5687730" y="3250342"/>
            <a:ext cx="102870" cy="97533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9D2684D6-A956-4253-A3EC-53A7DF3DA51C}"/>
              </a:ext>
            </a:extLst>
          </p:cNvPr>
          <p:cNvSpPr/>
          <p:nvPr/>
        </p:nvSpPr>
        <p:spPr>
          <a:xfrm>
            <a:off x="5683343" y="4423393"/>
            <a:ext cx="102870" cy="97533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54BBCD3-94CF-42C3-9D5D-BF732A60E3A2}"/>
              </a:ext>
            </a:extLst>
          </p:cNvPr>
          <p:cNvSpPr/>
          <p:nvPr/>
        </p:nvSpPr>
        <p:spPr>
          <a:xfrm>
            <a:off x="5692261" y="5607552"/>
            <a:ext cx="102870" cy="97533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514B29D-B20A-417E-B63C-BFFF2ECB5276}"/>
              </a:ext>
            </a:extLst>
          </p:cNvPr>
          <p:cNvSpPr/>
          <p:nvPr/>
        </p:nvSpPr>
        <p:spPr>
          <a:xfrm>
            <a:off x="6404581" y="3281079"/>
            <a:ext cx="102870" cy="97533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71ED142A-14A3-4C89-90C7-B25FD27FD7F3}"/>
              </a:ext>
            </a:extLst>
          </p:cNvPr>
          <p:cNvSpPr/>
          <p:nvPr/>
        </p:nvSpPr>
        <p:spPr>
          <a:xfrm>
            <a:off x="6350572" y="4518000"/>
            <a:ext cx="102870" cy="97533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8">
            <a:extLst>
              <a:ext uri="{FF2B5EF4-FFF2-40B4-BE49-F238E27FC236}">
                <a16:creationId xmlns:a16="http://schemas.microsoft.com/office/drawing/2014/main" id="{B6C7F1D6-8643-40A6-9123-5BBA5840A526}"/>
              </a:ext>
            </a:extLst>
          </p:cNvPr>
          <p:cNvCxnSpPr>
            <a:cxnSpLocks/>
          </p:cNvCxnSpPr>
          <p:nvPr/>
        </p:nvCxnSpPr>
        <p:spPr>
          <a:xfrm>
            <a:off x="685993" y="819253"/>
            <a:ext cx="0" cy="433077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092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AutoShape 11">
            <a:extLst>
              <a:ext uri="{FF2B5EF4-FFF2-40B4-BE49-F238E27FC236}">
                <a16:creationId xmlns:a16="http://schemas.microsoft.com/office/drawing/2014/main" id="{56609DE9-D4A2-484C-8667-AEDEF20B1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2733" y="1331734"/>
            <a:ext cx="245314" cy="5000778"/>
          </a:xfrm>
          <a:prstGeom prst="homePlate">
            <a:avLst>
              <a:gd name="adj" fmla="val 100000"/>
            </a:avLst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shade val="45882"/>
                  <a:invGamma/>
                </a:schemeClr>
              </a:gs>
            </a:gsLst>
            <a:lin ang="0" scaled="1"/>
          </a:gradFill>
          <a:ln w="12700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eaLnBrk="0" latinLnBrk="0" hangingPunct="0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DE57B40-168D-45FD-97F1-6223D6CFC30F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개선안</a:t>
            </a: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6DADC1DC-1DC9-4481-AA24-C9BC491E6EA0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4" name="Line 10">
              <a:extLst>
                <a:ext uri="{FF2B5EF4-FFF2-40B4-BE49-F238E27FC236}">
                  <a16:creationId xmlns:a16="http://schemas.microsoft.com/office/drawing/2014/main" id="{85241D39-C044-49F4-9A41-AA9C643CCA6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5" name="Line 11">
              <a:extLst>
                <a:ext uri="{FF2B5EF4-FFF2-40B4-BE49-F238E27FC236}">
                  <a16:creationId xmlns:a16="http://schemas.microsoft.com/office/drawing/2014/main" id="{BC4B5950-D945-4939-B882-0FCECE640A4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pic>
        <p:nvPicPr>
          <p:cNvPr id="6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D8FF65D2-3F77-4DEC-8AC9-7BB4DCACD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48361C5-349D-4EC0-994D-CE60EC080266}"/>
              </a:ext>
            </a:extLst>
          </p:cNvPr>
          <p:cNvSpPr txBox="1"/>
          <p:nvPr/>
        </p:nvSpPr>
        <p:spPr>
          <a:xfrm>
            <a:off x="705945" y="870545"/>
            <a:ext cx="11222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① </a:t>
            </a:r>
            <a:r>
              <a:rPr kumimoji="1"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실시간 불량률 모니터링 시스템 구축 및 최적 운전 실시</a:t>
            </a:r>
            <a:endParaRPr kumimoji="1" lang="ko-Kore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4E8BB5B4-D362-4C6C-A759-8A210CA0BB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25448"/>
              </p:ext>
            </p:extLst>
          </p:nvPr>
        </p:nvGraphicFramePr>
        <p:xfrm>
          <a:off x="623888" y="2950700"/>
          <a:ext cx="5326447" cy="3439560"/>
        </p:xfrm>
        <a:graphic>
          <a:graphicData uri="http://schemas.openxmlformats.org/drawingml/2006/table">
            <a:tbl>
              <a:tblPr/>
              <a:tblGrid>
                <a:gridCol w="1448752">
                  <a:extLst>
                    <a:ext uri="{9D8B030D-6E8A-4147-A177-3AD203B41FA5}">
                      <a16:colId xmlns:a16="http://schemas.microsoft.com/office/drawing/2014/main" val="3479158092"/>
                    </a:ext>
                  </a:extLst>
                </a:gridCol>
                <a:gridCol w="1788160">
                  <a:extLst>
                    <a:ext uri="{9D8B030D-6E8A-4147-A177-3AD203B41FA5}">
                      <a16:colId xmlns:a16="http://schemas.microsoft.com/office/drawing/2014/main" val="585487400"/>
                    </a:ext>
                  </a:extLst>
                </a:gridCol>
                <a:gridCol w="1391920">
                  <a:extLst>
                    <a:ext uri="{9D8B030D-6E8A-4147-A177-3AD203B41FA5}">
                      <a16:colId xmlns:a16="http://schemas.microsoft.com/office/drawing/2014/main" val="212709358"/>
                    </a:ext>
                  </a:extLst>
                </a:gridCol>
                <a:gridCol w="697615">
                  <a:extLst>
                    <a:ext uri="{9D8B030D-6E8A-4147-A177-3AD203B41FA5}">
                      <a16:colId xmlns:a16="http://schemas.microsoft.com/office/drawing/2014/main" val="2712978405"/>
                    </a:ext>
                  </a:extLst>
                </a:gridCol>
              </a:tblGrid>
              <a:tr h="31921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공정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17267" marR="17267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b="1" dirty="0">
                          <a:effectLst/>
                        </a:rPr>
                        <a:t>주요변수</a:t>
                      </a:r>
                      <a:endParaRPr lang="en-US" sz="1400" b="1" dirty="0">
                        <a:effectLst/>
                      </a:endParaRPr>
                    </a:p>
                  </a:txBody>
                  <a:tcPr marL="17267" marR="17267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b="1" dirty="0">
                          <a:effectLst/>
                        </a:rPr>
                        <a:t>조정 구간</a:t>
                      </a:r>
                      <a:endParaRPr lang="en-US" sz="1400" b="1" dirty="0">
                        <a:effectLst/>
                      </a:endParaRPr>
                    </a:p>
                  </a:txBody>
                  <a:tcPr marL="17267" marR="17267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b="1" dirty="0">
                          <a:effectLst/>
                        </a:rPr>
                        <a:t>단위</a:t>
                      </a:r>
                      <a:endParaRPr lang="en-US" sz="1400" b="1" dirty="0">
                        <a:effectLst/>
                      </a:endParaRPr>
                    </a:p>
                  </a:txBody>
                  <a:tcPr marL="17267" marR="17267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9991551"/>
                  </a:ext>
                </a:extLst>
              </a:tr>
              <a:tr h="222882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1300" b="1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Oxidation</a:t>
                      </a:r>
                    </a:p>
                  </a:txBody>
                  <a:tcPr marL="17267" marR="17267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Oxidation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공정 온도</a:t>
                      </a:r>
                    </a:p>
                  </a:txBody>
                  <a:tcPr marL="17267" marR="17267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>
                          <a:effectLst/>
                        </a:rPr>
                        <a:t>862.01~871.01</a:t>
                      </a:r>
                    </a:p>
                  </a:txBody>
                  <a:tcPr marL="17267" marR="17267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effectLst/>
                        </a:rPr>
                        <a:t>°C</a:t>
                      </a:r>
                    </a:p>
                  </a:txBody>
                  <a:tcPr marL="17267" marR="17267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4457324"/>
                  </a:ext>
                </a:extLst>
              </a:tr>
              <a:tr h="2228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>
                          <a:effectLst/>
                        </a:rPr>
                        <a:t>1294.52~1348.47</a:t>
                      </a:r>
                    </a:p>
                  </a:txBody>
                  <a:tcPr marL="17267" marR="17267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580733"/>
                  </a:ext>
                </a:extLst>
              </a:tr>
              <a:tr h="222882">
                <a:tc vMerge="1">
                  <a:txBody>
                    <a:bodyPr/>
                    <a:lstStyle/>
                    <a:p>
                      <a:pPr algn="ctr" rtl="0" fontAlgn="ctr"/>
                      <a:endParaRPr lang="en-US" sz="1300" b="1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17267" marR="17267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1" dirty="0">
                          <a:effectLst/>
                        </a:rPr>
                        <a:t>산화물 두께</a:t>
                      </a:r>
                      <a:endParaRPr lang="en-US" sz="1200" b="1" dirty="0">
                        <a:effectLst/>
                      </a:endParaRPr>
                    </a:p>
                  </a:txBody>
                  <a:tcPr marL="17267" marR="17267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>
                          <a:effectLst/>
                        </a:rPr>
                        <a:t>681.44~695.76</a:t>
                      </a:r>
                    </a:p>
                  </a:txBody>
                  <a:tcPr marL="17267" marR="17267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>
                          <a:effectLst/>
                        </a:rPr>
                        <a:t>nm</a:t>
                      </a:r>
                    </a:p>
                  </a:txBody>
                  <a:tcPr marL="17267" marR="17267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5847728"/>
                  </a:ext>
                </a:extLst>
              </a:tr>
              <a:tr h="2228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>
                          <a:effectLst/>
                        </a:rPr>
                        <a:t>727.56~737.4</a:t>
                      </a:r>
                    </a:p>
                  </a:txBody>
                  <a:tcPr marL="17267" marR="17267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77878"/>
                  </a:ext>
                </a:extLst>
              </a:tr>
              <a:tr h="22288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Photo_softbake</a:t>
                      </a:r>
                      <a:endParaRPr lang="en-US" altLang="ko-KR" sz="1300" b="1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17267" marR="17267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1" dirty="0">
                          <a:effectLst/>
                        </a:rPr>
                        <a:t>흡착된 </a:t>
                      </a:r>
                      <a:r>
                        <a:rPr lang="en-US" altLang="ko-KR" sz="1200" b="1" dirty="0">
                          <a:effectLst/>
                        </a:rPr>
                        <a:t>Resist </a:t>
                      </a:r>
                      <a:r>
                        <a:rPr lang="ko-KR" altLang="en-US" sz="1200" b="1" dirty="0">
                          <a:effectLst/>
                        </a:rPr>
                        <a:t>균일도</a:t>
                      </a:r>
                      <a:endParaRPr lang="en-US" sz="1200" b="1" dirty="0">
                        <a:effectLst/>
                      </a:endParaRPr>
                    </a:p>
                  </a:txBody>
                  <a:tcPr marL="17267" marR="17267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>
                          <a:effectLst/>
                        </a:rPr>
                        <a:t>0.05~0.62</a:t>
                      </a:r>
                    </a:p>
                  </a:txBody>
                  <a:tcPr marL="17267" marR="17267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>
                          <a:effectLst/>
                        </a:rPr>
                        <a:t>-</a:t>
                      </a:r>
                    </a:p>
                  </a:txBody>
                  <a:tcPr marL="17267" marR="17267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217544"/>
                  </a:ext>
                </a:extLst>
              </a:tr>
              <a:tr h="2228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>
                          <a:effectLst/>
                        </a:rPr>
                        <a:t>2.30~2.39</a:t>
                      </a:r>
                    </a:p>
                  </a:txBody>
                  <a:tcPr marL="17267" marR="17267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0659328"/>
                  </a:ext>
                </a:extLst>
              </a:tr>
              <a:tr h="22288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300" b="1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Photo_litho</a:t>
                      </a:r>
                      <a:endParaRPr lang="en-US" sz="1300" b="1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22860" marR="2286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>
                          <a:effectLst/>
                        </a:rPr>
                        <a:t>Line </a:t>
                      </a:r>
                      <a:r>
                        <a:rPr lang="ko-KR" altLang="en-US" sz="1200" b="1" dirty="0">
                          <a:effectLst/>
                        </a:rPr>
                        <a:t>패턴 간 거리</a:t>
                      </a:r>
                      <a:endParaRPr lang="en-US" sz="1200" b="1" dirty="0">
                        <a:effectLst/>
                      </a:endParaRPr>
                    </a:p>
                  </a:txBody>
                  <a:tcPr marL="22860" marR="2286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>
                          <a:effectLst/>
                        </a:rPr>
                        <a:t>4.56~12.63</a:t>
                      </a:r>
                    </a:p>
                  </a:txBody>
                  <a:tcPr marL="22860" marR="2286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>
                          <a:effectLst/>
                        </a:rPr>
                        <a:t>nm</a:t>
                      </a:r>
                    </a:p>
                  </a:txBody>
                  <a:tcPr marL="22860" marR="2286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5986326"/>
                  </a:ext>
                </a:extLst>
              </a:tr>
              <a:tr h="2228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>
                          <a:effectLst/>
                        </a:rPr>
                        <a:t>71.76~76.27</a:t>
                      </a:r>
                    </a:p>
                  </a:txBody>
                  <a:tcPr marL="22860" marR="2286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498229"/>
                  </a:ext>
                </a:extLst>
              </a:tr>
              <a:tr h="222882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1300" b="1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Etching</a:t>
                      </a:r>
                    </a:p>
                  </a:txBody>
                  <a:tcPr marL="22860" marR="2286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>
                          <a:effectLst/>
                        </a:rPr>
                        <a:t>Thin Film </a:t>
                      </a:r>
                      <a:r>
                        <a:rPr lang="ko-KR" altLang="en-US" sz="1200" b="1" dirty="0">
                          <a:effectLst/>
                        </a:rPr>
                        <a:t>두께</a:t>
                      </a:r>
                      <a:endParaRPr lang="en-US" sz="1200" b="1" dirty="0">
                        <a:effectLst/>
                      </a:endParaRPr>
                    </a:p>
                  </a:txBody>
                  <a:tcPr marL="22860" marR="2286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>
                          <a:effectLst/>
                        </a:rPr>
                        <a:t>-49~151</a:t>
                      </a:r>
                    </a:p>
                  </a:txBody>
                  <a:tcPr marL="22860" marR="2286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>
                          <a:effectLst/>
                        </a:rPr>
                        <a:t>nm</a:t>
                      </a:r>
                    </a:p>
                  </a:txBody>
                  <a:tcPr marL="22860" marR="2286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354078"/>
                  </a:ext>
                </a:extLst>
              </a:tr>
              <a:tr h="2228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>
                          <a:effectLst/>
                        </a:rPr>
                        <a:t>680~687</a:t>
                      </a:r>
                    </a:p>
                  </a:txBody>
                  <a:tcPr marL="22860" marR="2286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172291"/>
                  </a:ext>
                </a:extLst>
              </a:tr>
              <a:tr h="222882">
                <a:tc vMerge="1">
                  <a:txBody>
                    <a:bodyPr/>
                    <a:lstStyle/>
                    <a:p>
                      <a:pPr algn="ctr" rtl="0" fontAlgn="ctr"/>
                      <a:endParaRPr lang="en-US" sz="1300" b="1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1" dirty="0">
                          <a:effectLst/>
                        </a:rPr>
                        <a:t>식각 비율</a:t>
                      </a:r>
                      <a:endParaRPr lang="en-US" sz="1200" b="1" dirty="0">
                        <a:effectLst/>
                      </a:endParaRPr>
                    </a:p>
                  </a:txBody>
                  <a:tcPr marL="22860" marR="2286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>
                          <a:effectLst/>
                        </a:rPr>
                        <a:t>192.9 ~ 185.43</a:t>
                      </a:r>
                    </a:p>
                  </a:txBody>
                  <a:tcPr marL="22860" marR="2286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>
                          <a:effectLst/>
                        </a:rPr>
                        <a:t>%</a:t>
                      </a:r>
                    </a:p>
                  </a:txBody>
                  <a:tcPr marL="22860" marR="2286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7129382"/>
                  </a:ext>
                </a:extLst>
              </a:tr>
              <a:tr h="2228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>
                          <a:effectLst/>
                        </a:rPr>
                        <a:t>167.6 ~ 167.07</a:t>
                      </a:r>
                    </a:p>
                  </a:txBody>
                  <a:tcPr marL="22860" marR="2286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587667"/>
                  </a:ext>
                </a:extLst>
              </a:tr>
              <a:tr h="222882"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n-US" sz="1300" b="1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Implantation</a:t>
                      </a:r>
                    </a:p>
                  </a:txBody>
                  <a:tcPr marL="17267" marR="17267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>
                          <a:effectLst/>
                        </a:rPr>
                        <a:t>Chamber </a:t>
                      </a:r>
                      <a:r>
                        <a:rPr lang="ko-KR" altLang="en-US" sz="1200" b="1" dirty="0">
                          <a:effectLst/>
                        </a:rPr>
                        <a:t>내 온도</a:t>
                      </a:r>
                      <a:endParaRPr lang="en-US" sz="1200" b="1" dirty="0">
                        <a:effectLst/>
                      </a:endParaRPr>
                    </a:p>
                  </a:txBody>
                  <a:tcPr marL="17267" marR="17267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>
                          <a:effectLst/>
                        </a:rPr>
                        <a:t>97.74~100.25</a:t>
                      </a:r>
                    </a:p>
                  </a:txBody>
                  <a:tcPr marL="17267" marR="17267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effectLst/>
                        </a:rPr>
                        <a:t>°C</a:t>
                      </a:r>
                    </a:p>
                  </a:txBody>
                  <a:tcPr marL="17267" marR="17267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0668352"/>
                  </a:ext>
                </a:extLst>
              </a:tr>
              <a:tr h="2228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>
                          <a:effectLst/>
                        </a:rPr>
                        <a:t>106.7~107.37</a:t>
                      </a:r>
                    </a:p>
                  </a:txBody>
                  <a:tcPr marL="17267" marR="17267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215751"/>
                  </a:ext>
                </a:extLst>
              </a:tr>
            </a:tbl>
          </a:graphicData>
        </a:graphic>
      </p:graphicFrame>
      <p:sp>
        <p:nvSpPr>
          <p:cNvPr id="47" name="직사각형 46">
            <a:extLst>
              <a:ext uri="{FF2B5EF4-FFF2-40B4-BE49-F238E27FC236}">
                <a16:creationId xmlns:a16="http://schemas.microsoft.com/office/drawing/2014/main" id="{1E8A81E9-1C33-4897-B27A-F24EAC8C7CD6}"/>
              </a:ext>
            </a:extLst>
          </p:cNvPr>
          <p:cNvSpPr/>
          <p:nvPr/>
        </p:nvSpPr>
        <p:spPr bwMode="auto">
          <a:xfrm>
            <a:off x="623889" y="1364744"/>
            <a:ext cx="5327650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변수 운전 조건 최적화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479B9B9-32C9-49F1-BF5B-FDFCBFE19575}"/>
              </a:ext>
            </a:extLst>
          </p:cNvPr>
          <p:cNvSpPr/>
          <p:nvPr/>
        </p:nvSpPr>
        <p:spPr bwMode="auto">
          <a:xfrm>
            <a:off x="6240463" y="1364744"/>
            <a:ext cx="5327650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시행 결과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F58BB70-140C-4755-8EB5-C8A5F594B014}"/>
              </a:ext>
            </a:extLst>
          </p:cNvPr>
          <p:cNvSpPr/>
          <p:nvPr/>
        </p:nvSpPr>
        <p:spPr>
          <a:xfrm>
            <a:off x="6240461" y="1807832"/>
            <a:ext cx="5327652" cy="187358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329ECEE3-E1F8-4D81-BCBA-F54FEAB1E978}"/>
              </a:ext>
            </a:extLst>
          </p:cNvPr>
          <p:cNvGrpSpPr/>
          <p:nvPr/>
        </p:nvGrpSpPr>
        <p:grpSpPr>
          <a:xfrm>
            <a:off x="6474081" y="2100549"/>
            <a:ext cx="4860412" cy="1288146"/>
            <a:chOff x="6489946" y="2123206"/>
            <a:chExt cx="4860412" cy="1288146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06EE27F-4430-40FE-8FDE-4CDB65785FBC}"/>
                </a:ext>
              </a:extLst>
            </p:cNvPr>
            <p:cNvSpPr txBox="1"/>
            <p:nvPr/>
          </p:nvSpPr>
          <p:spPr>
            <a:xfrm>
              <a:off x="6489946" y="2207541"/>
              <a:ext cx="9364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/>
                <a:t>1000</a:t>
              </a:r>
              <a:r>
                <a:rPr lang="ko-KR" altLang="en-US" sz="1600" b="1" dirty="0"/>
                <a:t>개 </a:t>
              </a:r>
              <a:endParaRPr lang="en-US" altLang="ko-KR" sz="1600" b="1" dirty="0"/>
            </a:p>
            <a:p>
              <a:pPr algn="ctr"/>
              <a:r>
                <a:rPr lang="ko-KR" altLang="en-US" sz="1600" b="1" dirty="0"/>
                <a:t>웨이퍼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84E8723-B81A-4638-B8DD-B0B7C46E0F43}"/>
                </a:ext>
              </a:extLst>
            </p:cNvPr>
            <p:cNvSpPr txBox="1"/>
            <p:nvPr/>
          </p:nvSpPr>
          <p:spPr>
            <a:xfrm>
              <a:off x="10006720" y="2207542"/>
              <a:ext cx="13436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모든 웨이퍼</a:t>
              </a:r>
              <a:endParaRPr lang="en-US" altLang="ko-KR" sz="1600" b="1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r>
                <a:rPr lang="ko-KR" alt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양품</a:t>
              </a:r>
              <a:r>
                <a:rPr lang="en-US" altLang="ko-KR" sz="1600" b="1" dirty="0">
                  <a:solidFill>
                    <a:schemeClr val="accent1">
                      <a:lumMod val="50000"/>
                    </a:schemeClr>
                  </a:solidFill>
                </a:rPr>
                <a:t>(0) </a:t>
              </a:r>
              <a:r>
                <a:rPr lang="ko-KR" alt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판정</a:t>
              </a:r>
              <a:endParaRPr lang="en-US" altLang="ko-KR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3" name="화살표: 오른쪽 52">
              <a:extLst>
                <a:ext uri="{FF2B5EF4-FFF2-40B4-BE49-F238E27FC236}">
                  <a16:creationId xmlns:a16="http://schemas.microsoft.com/office/drawing/2014/main" id="{BAEC324E-F376-44F1-893A-94A64D41F56D}"/>
                </a:ext>
              </a:extLst>
            </p:cNvPr>
            <p:cNvSpPr/>
            <p:nvPr/>
          </p:nvSpPr>
          <p:spPr>
            <a:xfrm>
              <a:off x="7426421" y="2329296"/>
              <a:ext cx="2537885" cy="484632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78000">
                  <a:schemeClr val="accent1">
                    <a:lumMod val="60000"/>
                    <a:lumOff val="40000"/>
                  </a:schemeClr>
                </a:gs>
                <a:gs pos="46000">
                  <a:schemeClr val="accent1">
                    <a:lumMod val="75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286966B-B79F-440B-9DA0-1AF06F8F1D9A}"/>
                </a:ext>
              </a:extLst>
            </p:cNvPr>
            <p:cNvSpPr txBox="1"/>
            <p:nvPr/>
          </p:nvSpPr>
          <p:spPr>
            <a:xfrm>
              <a:off x="7468835" y="2123206"/>
              <a:ext cx="24213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/>
                <a:t>Random Forest</a:t>
              </a:r>
              <a:endParaRPr lang="ko-KR" altLang="en-US" sz="1400" b="1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6604C25-2805-49E6-A96F-C7CCE292C048}"/>
                </a:ext>
              </a:extLst>
            </p:cNvPr>
            <p:cNvSpPr txBox="1"/>
            <p:nvPr/>
          </p:nvSpPr>
          <p:spPr>
            <a:xfrm>
              <a:off x="7291048" y="2949687"/>
              <a:ext cx="30251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0: </a:t>
              </a:r>
              <a:r>
                <a:rPr lang="ko-KR" altLang="en-US" sz="1200" dirty="0"/>
                <a:t>불량 </a:t>
              </a:r>
              <a:r>
                <a:rPr lang="en-US" altLang="ko-KR" sz="1200" dirty="0"/>
                <a:t>chip </a:t>
              </a:r>
              <a:r>
                <a:rPr lang="ko-KR" altLang="en-US" sz="1200" dirty="0"/>
                <a:t>개수가 </a:t>
              </a:r>
              <a:r>
                <a:rPr lang="en-US" altLang="ko-KR" sz="1200" dirty="0"/>
                <a:t>200</a:t>
              </a:r>
              <a:r>
                <a:rPr lang="ko-KR" altLang="en-US" sz="1200" dirty="0"/>
                <a:t>개 미만인 웨이퍼</a:t>
              </a:r>
              <a:endParaRPr lang="en-US" altLang="ko-KR" sz="1200" dirty="0"/>
            </a:p>
            <a:p>
              <a:r>
                <a:rPr lang="en-US" altLang="ko-KR" sz="1200" dirty="0"/>
                <a:t>1: </a:t>
              </a:r>
              <a:r>
                <a:rPr lang="ko-KR" altLang="en-US" sz="1200" dirty="0"/>
                <a:t>불량 </a:t>
              </a:r>
              <a:r>
                <a:rPr lang="en-US" altLang="ko-KR" sz="1200" dirty="0"/>
                <a:t>chip </a:t>
              </a:r>
              <a:r>
                <a:rPr lang="ko-KR" altLang="en-US" sz="1200" dirty="0"/>
                <a:t>개수가 </a:t>
              </a:r>
              <a:r>
                <a:rPr lang="en-US" altLang="ko-KR" sz="1200" dirty="0"/>
                <a:t>200</a:t>
              </a:r>
              <a:r>
                <a:rPr lang="ko-KR" altLang="en-US" sz="1200" dirty="0"/>
                <a:t>개 이상인 웨이퍼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A265991-7676-43C4-9C65-E271F3DC8F3E}"/>
              </a:ext>
            </a:extLst>
          </p:cNvPr>
          <p:cNvSpPr/>
          <p:nvPr/>
        </p:nvSpPr>
        <p:spPr>
          <a:xfrm>
            <a:off x="622683" y="1807833"/>
            <a:ext cx="5327652" cy="106093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변수에 대해 양품만 발생하는 구간을 설정</a:t>
            </a:r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구간의 값을 갖는 새로운 데이터셋 생성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4DD312F-8B09-4106-8AD1-C295F7012EB2}"/>
              </a:ext>
            </a:extLst>
          </p:cNvPr>
          <p:cNvSpPr/>
          <p:nvPr/>
        </p:nvSpPr>
        <p:spPr>
          <a:xfrm>
            <a:off x="6240461" y="3803168"/>
            <a:ext cx="5327652" cy="2587092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endParaRPr lang="en-US" altLang="ko-KR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F681DAF-F158-4D2C-A76E-B3B5B28F7451}"/>
              </a:ext>
            </a:extLst>
          </p:cNvPr>
          <p:cNvSpPr/>
          <p:nvPr/>
        </p:nvSpPr>
        <p:spPr bwMode="auto">
          <a:xfrm>
            <a:off x="6240463" y="3800401"/>
            <a:ext cx="5327650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최적화 시스템 설계 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3" name="그림 2052">
            <a:extLst>
              <a:ext uri="{FF2B5EF4-FFF2-40B4-BE49-F238E27FC236}">
                <a16:creationId xmlns:a16="http://schemas.microsoft.com/office/drawing/2014/main" id="{03D2B178-57FD-44BD-9446-5FBA73B76D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06705">
            <a:off x="8459567" y="4611443"/>
            <a:ext cx="894572" cy="894572"/>
          </a:xfrm>
          <a:prstGeom prst="rect">
            <a:avLst/>
          </a:prstGeom>
        </p:spPr>
      </p:pic>
      <p:sp>
        <p:nvSpPr>
          <p:cNvPr id="2054" name="TextBox 2053">
            <a:extLst>
              <a:ext uri="{FF2B5EF4-FFF2-40B4-BE49-F238E27FC236}">
                <a16:creationId xmlns:a16="http://schemas.microsoft.com/office/drawing/2014/main" id="{5F73549A-8E6B-4F9A-A953-36C3BD51CF1A}"/>
              </a:ext>
            </a:extLst>
          </p:cNvPr>
          <p:cNvSpPr txBox="1"/>
          <p:nvPr/>
        </p:nvSpPr>
        <p:spPr>
          <a:xfrm>
            <a:off x="8284456" y="5677744"/>
            <a:ext cx="1239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각 공정 별 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최적 값 도출</a:t>
            </a:r>
          </a:p>
        </p:txBody>
      </p:sp>
      <p:sp>
        <p:nvSpPr>
          <p:cNvPr id="2055" name="화살표: 오른쪽 2054">
            <a:extLst>
              <a:ext uri="{FF2B5EF4-FFF2-40B4-BE49-F238E27FC236}">
                <a16:creationId xmlns:a16="http://schemas.microsoft.com/office/drawing/2014/main" id="{48759C00-30D1-4537-8706-0021458F8E92}"/>
              </a:ext>
            </a:extLst>
          </p:cNvPr>
          <p:cNvSpPr/>
          <p:nvPr/>
        </p:nvSpPr>
        <p:spPr>
          <a:xfrm>
            <a:off x="7880069" y="4953956"/>
            <a:ext cx="319430" cy="396542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7" name="그림 2056">
            <a:extLst>
              <a:ext uri="{FF2B5EF4-FFF2-40B4-BE49-F238E27FC236}">
                <a16:creationId xmlns:a16="http://schemas.microsoft.com/office/drawing/2014/main" id="{617AB780-721E-4FFF-9236-CFCD8410D9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173" y="4499445"/>
            <a:ext cx="1131827" cy="1118568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E85B8E41-50C4-434C-B53C-510C9690B2BC}"/>
              </a:ext>
            </a:extLst>
          </p:cNvPr>
          <p:cNvSpPr txBox="1"/>
          <p:nvPr/>
        </p:nvSpPr>
        <p:spPr>
          <a:xfrm>
            <a:off x="6316978" y="5682500"/>
            <a:ext cx="144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실시간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불량률 계산</a:t>
            </a:r>
            <a:endParaRPr lang="en-US" altLang="ko-KR" sz="1200" b="1" dirty="0"/>
          </a:p>
        </p:txBody>
      </p:sp>
      <p:sp>
        <p:nvSpPr>
          <p:cNvPr id="89" name="화살표: 오른쪽 88">
            <a:extLst>
              <a:ext uri="{FF2B5EF4-FFF2-40B4-BE49-F238E27FC236}">
                <a16:creationId xmlns:a16="http://schemas.microsoft.com/office/drawing/2014/main" id="{662130CC-FE97-4D54-8060-3A002D81DC69}"/>
              </a:ext>
            </a:extLst>
          </p:cNvPr>
          <p:cNvSpPr/>
          <p:nvPr/>
        </p:nvSpPr>
        <p:spPr>
          <a:xfrm>
            <a:off x="9614208" y="4980366"/>
            <a:ext cx="319430" cy="396542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9" name="그림 2058">
            <a:extLst>
              <a:ext uri="{FF2B5EF4-FFF2-40B4-BE49-F238E27FC236}">
                <a16:creationId xmlns:a16="http://schemas.microsoft.com/office/drawing/2014/main" id="{16019355-5AB2-45C1-BE6B-8C10ED4B02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066" y="4407649"/>
            <a:ext cx="1274851" cy="1274851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AEEB1B78-655A-4662-8664-34BEAEAB28CB}"/>
              </a:ext>
            </a:extLst>
          </p:cNvPr>
          <p:cNvSpPr txBox="1"/>
          <p:nvPr/>
        </p:nvSpPr>
        <p:spPr>
          <a:xfrm>
            <a:off x="10287812" y="5780901"/>
            <a:ext cx="1239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공정 최적화</a:t>
            </a:r>
          </a:p>
        </p:txBody>
      </p:sp>
      <p:cxnSp>
        <p:nvCxnSpPr>
          <p:cNvPr id="31" name="직선 연결선 8">
            <a:extLst>
              <a:ext uri="{FF2B5EF4-FFF2-40B4-BE49-F238E27FC236}">
                <a16:creationId xmlns:a16="http://schemas.microsoft.com/office/drawing/2014/main" id="{D82C142E-6B2D-474D-93A3-322A240EE889}"/>
              </a:ext>
            </a:extLst>
          </p:cNvPr>
          <p:cNvCxnSpPr>
            <a:cxnSpLocks/>
          </p:cNvCxnSpPr>
          <p:nvPr/>
        </p:nvCxnSpPr>
        <p:spPr>
          <a:xfrm>
            <a:off x="685993" y="819253"/>
            <a:ext cx="0" cy="433077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926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모니터링 개요 아이콘 모바일 개념 및 웹 앱의 이름이 있는 데이터 보호 아이콘 요소입니다 씬 라인 모니터링 아이콘은 웹 및 모바일에  사용할 수 있습니다 LCD에 대한 스톡 벡터 아트 및 기타 이미지 -">
            <a:extLst>
              <a:ext uri="{FF2B5EF4-FFF2-40B4-BE49-F238E27FC236}">
                <a16:creationId xmlns:a16="http://schemas.microsoft.com/office/drawing/2014/main" id="{279AC50F-D5D7-A940-961E-5B5882EA5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9629" y1="25098" x2="19629" y2="25098"/>
                        <a14:foregroundMark x1="22754" y1="23730" x2="22754" y2="23730"/>
                        <a14:foregroundMark x1="22852" y1="23730" x2="22852" y2="23730"/>
                        <a14:foregroundMark x1="42383" y1="34668" x2="42383" y2="34668"/>
                        <a14:foregroundMark x1="23926" y1="81055" x2="23926" y2="81055"/>
                        <a14:foregroundMark x1="25781" y1="80176" x2="25781" y2="80176"/>
                        <a14:foregroundMark x1="31934" y1="80566" x2="31934" y2="80566"/>
                        <a14:foregroundMark x1="35547" y1="80273" x2="35547" y2="80273"/>
                        <a14:foregroundMark x1="41602" y1="80957" x2="41602" y2="80957"/>
                        <a14:foregroundMark x1="45703" y1="78320" x2="45703" y2="78320"/>
                        <a14:foregroundMark x1="49805" y1="80273" x2="49805" y2="80273"/>
                        <a14:foregroundMark x1="59082" y1="81348" x2="59082" y2="81348"/>
                        <a14:foregroundMark x1="65625" y1="80762" x2="65625" y2="80762"/>
                        <a14:foregroundMark x1="69922" y1="80469" x2="69922" y2="80469"/>
                        <a14:foregroundMark x1="80664" y1="81641" x2="80664" y2="816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650" y="4116602"/>
            <a:ext cx="1962772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B03B2FC-C9BE-43C8-90C1-F3A6911F5879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개선안</a:t>
            </a: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2886879B-1927-4C9F-A707-4F9DCE96B912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4" name="Line 10">
              <a:extLst>
                <a:ext uri="{FF2B5EF4-FFF2-40B4-BE49-F238E27FC236}">
                  <a16:creationId xmlns:a16="http://schemas.microsoft.com/office/drawing/2014/main" id="{1EF713B2-36E8-4FF8-B2B6-B325C7F99D1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5" name="Line 11">
              <a:extLst>
                <a:ext uri="{FF2B5EF4-FFF2-40B4-BE49-F238E27FC236}">
                  <a16:creationId xmlns:a16="http://schemas.microsoft.com/office/drawing/2014/main" id="{35D61ADB-CB91-4EA7-B0D7-D267C051A4A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pic>
        <p:nvPicPr>
          <p:cNvPr id="6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A56F0B02-FAF7-4BD8-B513-D47F73BAB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5" name="TextBox 174">
            <a:extLst>
              <a:ext uri="{FF2B5EF4-FFF2-40B4-BE49-F238E27FC236}">
                <a16:creationId xmlns:a16="http://schemas.microsoft.com/office/drawing/2014/main" id="{75BF7BC2-0286-4F84-A823-673762C63847}"/>
              </a:ext>
            </a:extLst>
          </p:cNvPr>
          <p:cNvSpPr txBox="1"/>
          <p:nvPr/>
        </p:nvSpPr>
        <p:spPr>
          <a:xfrm>
            <a:off x="806366" y="868203"/>
            <a:ext cx="11222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 </a:t>
            </a:r>
            <a:r>
              <a:rPr kumimoji="1"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실시간 생산실적을 반영한 공정 경로 추천 시스템 개발 및 적용</a:t>
            </a:r>
            <a:endParaRPr kumimoji="1" lang="ko-Kore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1CA4F049-977D-4845-96EA-7A66BA067F06}"/>
              </a:ext>
            </a:extLst>
          </p:cNvPr>
          <p:cNvSpPr/>
          <p:nvPr/>
        </p:nvSpPr>
        <p:spPr bwMode="auto">
          <a:xfrm>
            <a:off x="623889" y="1352428"/>
            <a:ext cx="10944222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solidFill>
              <a:schemeClr val="accent1">
                <a:shade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 경로 추천 시스템 개요도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171B3017-9C99-704C-9DB3-E05EB46592EB}"/>
              </a:ext>
            </a:extLst>
          </p:cNvPr>
          <p:cNvSpPr/>
          <p:nvPr/>
        </p:nvSpPr>
        <p:spPr>
          <a:xfrm>
            <a:off x="623888" y="1750245"/>
            <a:ext cx="10944222" cy="369511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9B0296-D4C2-BC4E-A7C9-769981C0AE35}"/>
              </a:ext>
            </a:extLst>
          </p:cNvPr>
          <p:cNvSpPr/>
          <p:nvPr/>
        </p:nvSpPr>
        <p:spPr>
          <a:xfrm>
            <a:off x="623888" y="5579642"/>
            <a:ext cx="10944222" cy="80994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600" b="1" dirty="0">
                <a:solidFill>
                  <a:schemeClr val="tx1"/>
                </a:solidFill>
              </a:rPr>
              <a:t>8</a:t>
            </a:r>
            <a:r>
              <a:rPr kumimoji="1" lang="en-US" altLang="ko-KR" sz="1600" b="1" dirty="0">
                <a:solidFill>
                  <a:schemeClr val="tx1"/>
                </a:solidFill>
              </a:rPr>
              <a:t>1</a:t>
            </a:r>
            <a:r>
              <a:rPr kumimoji="1" lang="ko-KR" altLang="en-US" sz="1600" b="1" dirty="0">
                <a:solidFill>
                  <a:schemeClr val="tx1"/>
                </a:solidFill>
              </a:rPr>
              <a:t>개 경로로 조합 가능한 총 </a:t>
            </a:r>
            <a:r>
              <a:rPr kumimoji="1" lang="en-US" altLang="ko-KR" sz="1600" b="1" dirty="0">
                <a:solidFill>
                  <a:schemeClr val="tx1"/>
                </a:solidFill>
              </a:rPr>
              <a:t>216</a:t>
            </a:r>
            <a:r>
              <a:rPr kumimoji="1" lang="ko-KR" altLang="en-US" sz="1600" b="1" dirty="0">
                <a:solidFill>
                  <a:schemeClr val="tx1"/>
                </a:solidFill>
              </a:rPr>
              <a:t>개 세트의 평균 불량률을 데이터 베이스화</a:t>
            </a:r>
            <a:endParaRPr kumimoji="1" lang="en-US" altLang="ko-KR" sz="16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1600" b="1" dirty="0">
                <a:solidFill>
                  <a:schemeClr val="tx1"/>
                </a:solidFill>
              </a:rPr>
              <a:t>“</a:t>
            </a:r>
            <a:r>
              <a:rPr kumimoji="1" lang="ko-KR" altLang="en-US" sz="1600" b="1" dirty="0">
                <a:solidFill>
                  <a:schemeClr val="tx1"/>
                </a:solidFill>
              </a:rPr>
              <a:t>실시간 모니터링을 통한 데이터 베이스 업데이트와 이를 통한 </a:t>
            </a:r>
            <a:r>
              <a:rPr kumimoji="1" lang="ko-KR" altLang="en-US" sz="1600" b="1" dirty="0">
                <a:solidFill>
                  <a:srgbClr val="0000FF"/>
                </a:solidFill>
              </a:rPr>
              <a:t>최적 공정 경로 추천</a:t>
            </a:r>
            <a:r>
              <a:rPr kumimoji="1" lang="en-US" altLang="ko-KR" sz="1600" b="1" dirty="0">
                <a:solidFill>
                  <a:schemeClr val="tx1"/>
                </a:solidFill>
              </a:rPr>
              <a:t>”</a:t>
            </a:r>
            <a:endParaRPr kumimoji="1" lang="ko-Kore-KR" altLang="en-US" sz="1600" b="1" dirty="0">
              <a:solidFill>
                <a:schemeClr val="tx1"/>
              </a:solidFill>
            </a:endParaRPr>
          </a:p>
        </p:txBody>
      </p:sp>
      <p:graphicFrame>
        <p:nvGraphicFramePr>
          <p:cNvPr id="21" name="표 22">
            <a:extLst>
              <a:ext uri="{FF2B5EF4-FFF2-40B4-BE49-F238E27FC236}">
                <a16:creationId xmlns:a16="http://schemas.microsoft.com/office/drawing/2014/main" id="{2C573519-5703-4709-B150-6E681B42D6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314270"/>
              </p:ext>
            </p:extLst>
          </p:nvPr>
        </p:nvGraphicFramePr>
        <p:xfrm>
          <a:off x="3521606" y="2203228"/>
          <a:ext cx="4001676" cy="1534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716">
                  <a:extLst>
                    <a:ext uri="{9D8B030D-6E8A-4147-A177-3AD203B41FA5}">
                      <a16:colId xmlns:a16="http://schemas.microsoft.com/office/drawing/2014/main" val="1958122696"/>
                    </a:ext>
                  </a:extLst>
                </a:gridCol>
                <a:gridCol w="809740">
                  <a:extLst>
                    <a:ext uri="{9D8B030D-6E8A-4147-A177-3AD203B41FA5}">
                      <a16:colId xmlns:a16="http://schemas.microsoft.com/office/drawing/2014/main" val="268141739"/>
                    </a:ext>
                  </a:extLst>
                </a:gridCol>
                <a:gridCol w="809740">
                  <a:extLst>
                    <a:ext uri="{9D8B030D-6E8A-4147-A177-3AD203B41FA5}">
                      <a16:colId xmlns:a16="http://schemas.microsoft.com/office/drawing/2014/main" val="2947138479"/>
                    </a:ext>
                  </a:extLst>
                </a:gridCol>
                <a:gridCol w="809740">
                  <a:extLst>
                    <a:ext uri="{9D8B030D-6E8A-4147-A177-3AD203B41FA5}">
                      <a16:colId xmlns:a16="http://schemas.microsoft.com/office/drawing/2014/main" val="489655313"/>
                    </a:ext>
                  </a:extLst>
                </a:gridCol>
                <a:gridCol w="809740">
                  <a:extLst>
                    <a:ext uri="{9D8B030D-6E8A-4147-A177-3AD203B41FA5}">
                      <a16:colId xmlns:a16="http://schemas.microsoft.com/office/drawing/2014/main" val="1657629151"/>
                    </a:ext>
                  </a:extLst>
                </a:gridCol>
              </a:tblGrid>
              <a:tr h="2557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우선순위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경로</a:t>
                      </a:r>
                      <a:r>
                        <a:rPr lang="en-US" altLang="ko-KR" sz="1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</a:t>
                      </a:r>
                      <a:endParaRPr lang="ko-KR" altLang="en-US" sz="1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경로</a:t>
                      </a:r>
                      <a:r>
                        <a:rPr lang="en-US" altLang="ko-KR" sz="1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</a:t>
                      </a:r>
                      <a:endParaRPr lang="ko-KR" altLang="en-US" sz="1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경로</a:t>
                      </a:r>
                      <a:r>
                        <a:rPr lang="en-US" altLang="ko-KR" sz="1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3</a:t>
                      </a:r>
                      <a:endParaRPr lang="ko-KR" altLang="en-US" sz="1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불량</a:t>
                      </a:r>
                      <a:r>
                        <a:rPr lang="en-US" altLang="ko-KR" sz="1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평균</a:t>
                      </a:r>
                      <a:endParaRPr lang="en-US" altLang="ko-KR" sz="10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862186"/>
                  </a:ext>
                </a:extLst>
              </a:tr>
              <a:tr h="2557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12233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21311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33122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0000FF"/>
                          </a:solidFill>
                        </a:rPr>
                        <a:t>4.046(%)</a:t>
                      </a:r>
                      <a:endParaRPr lang="ko-KR" altLang="en-US" sz="10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2221260"/>
                  </a:ext>
                </a:extLst>
              </a:tr>
              <a:tr h="2557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22311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11133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33222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0000FF"/>
                          </a:solidFill>
                        </a:rPr>
                        <a:t>4.115(%)</a:t>
                      </a:r>
                      <a:endParaRPr lang="ko-KR" altLang="en-US" sz="10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674145"/>
                  </a:ext>
                </a:extLst>
              </a:tr>
              <a:tr h="2557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12133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33322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21211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0000FF"/>
                          </a:solidFill>
                        </a:rPr>
                        <a:t>4.124(%)</a:t>
                      </a:r>
                      <a:endParaRPr lang="ko-KR" altLang="en-US" sz="10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1874826"/>
                  </a:ext>
                </a:extLst>
              </a:tr>
              <a:tr h="2557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396168"/>
                  </a:ext>
                </a:extLst>
              </a:tr>
              <a:tr h="2557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216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22333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13122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31211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0000FF"/>
                          </a:solidFill>
                        </a:rPr>
                        <a:t>6.473(%)</a:t>
                      </a:r>
                      <a:endParaRPr lang="ko-KR" altLang="en-US" sz="10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868009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4481333-055D-4037-A325-BB22C62B8253}"/>
              </a:ext>
            </a:extLst>
          </p:cNvPr>
          <p:cNvCxnSpPr>
            <a:cxnSpLocks/>
            <a:stCxn id="34" idx="3"/>
            <a:endCxn id="21" idx="1"/>
          </p:cNvCxnSpPr>
          <p:nvPr/>
        </p:nvCxnSpPr>
        <p:spPr>
          <a:xfrm>
            <a:off x="2579268" y="2970370"/>
            <a:ext cx="94233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B6E2EC-1A7D-4AB0-8C08-F40920427D20}"/>
              </a:ext>
            </a:extLst>
          </p:cNvPr>
          <p:cNvSpPr/>
          <p:nvPr/>
        </p:nvSpPr>
        <p:spPr>
          <a:xfrm>
            <a:off x="8343613" y="1801045"/>
            <a:ext cx="3023634" cy="3713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최적 경로 추천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E11C18C-EC63-412D-9190-7C6060F1BA22}"/>
              </a:ext>
            </a:extLst>
          </p:cNvPr>
          <p:cNvSpPr/>
          <p:nvPr/>
        </p:nvSpPr>
        <p:spPr>
          <a:xfrm>
            <a:off x="3520700" y="1801045"/>
            <a:ext cx="4001675" cy="3432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경로 별 불량률 예측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DF11E26-23F8-447F-8EE1-7E342EC57825}"/>
              </a:ext>
            </a:extLst>
          </p:cNvPr>
          <p:cNvCxnSpPr>
            <a:cxnSpLocks/>
            <a:stCxn id="21" idx="3"/>
            <a:endCxn id="20" idx="1"/>
          </p:cNvCxnSpPr>
          <p:nvPr/>
        </p:nvCxnSpPr>
        <p:spPr>
          <a:xfrm>
            <a:off x="7523282" y="2970370"/>
            <a:ext cx="820331" cy="41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A5697A5-391F-4FBF-B835-13C32FEBE6BD}"/>
              </a:ext>
            </a:extLst>
          </p:cNvPr>
          <p:cNvSpPr/>
          <p:nvPr/>
        </p:nvSpPr>
        <p:spPr>
          <a:xfrm>
            <a:off x="4360292" y="3814235"/>
            <a:ext cx="2322489" cy="3762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실시간 품질 모니터링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5A796C1-5D23-45EF-BEAD-1737D1360D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3613" y="2245756"/>
            <a:ext cx="3023635" cy="1457555"/>
          </a:xfrm>
          <a:prstGeom prst="rect">
            <a:avLst/>
          </a:prstGeom>
        </p:spPr>
      </p:pic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076427F7-175B-41D3-B1C6-E92079C39C78}"/>
              </a:ext>
            </a:extLst>
          </p:cNvPr>
          <p:cNvCxnSpPr>
            <a:cxnSpLocks/>
            <a:endCxn id="37" idx="2"/>
          </p:cNvCxnSpPr>
          <p:nvPr/>
        </p:nvCxnSpPr>
        <p:spPr>
          <a:xfrm rot="10800000">
            <a:off x="1768392" y="3672790"/>
            <a:ext cx="2578397" cy="116156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30">
            <a:extLst>
              <a:ext uri="{FF2B5EF4-FFF2-40B4-BE49-F238E27FC236}">
                <a16:creationId xmlns:a16="http://schemas.microsoft.com/office/drawing/2014/main" id="{82EB9C95-A6DD-1A4E-AA48-9A4DA5DE4B42}"/>
              </a:ext>
            </a:extLst>
          </p:cNvPr>
          <p:cNvCxnSpPr>
            <a:cxnSpLocks/>
            <a:stCxn id="20" idx="2"/>
            <a:endCxn id="42" idx="3"/>
          </p:cNvCxnSpPr>
          <p:nvPr/>
        </p:nvCxnSpPr>
        <p:spPr>
          <a:xfrm rot="5400000">
            <a:off x="7702522" y="2675754"/>
            <a:ext cx="1125353" cy="3180467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D20DF45-361E-D74E-B32A-2D14820A62B4}"/>
              </a:ext>
            </a:extLst>
          </p:cNvPr>
          <p:cNvSpPr/>
          <p:nvPr/>
        </p:nvSpPr>
        <p:spPr>
          <a:xfrm>
            <a:off x="944015" y="1801045"/>
            <a:ext cx="1635253" cy="3432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생산 실적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B438EE3-289A-BA4C-AC48-6FEFD0A37E65}"/>
              </a:ext>
            </a:extLst>
          </p:cNvPr>
          <p:cNvSpPr/>
          <p:nvPr/>
        </p:nvSpPr>
        <p:spPr>
          <a:xfrm>
            <a:off x="957513" y="2203228"/>
            <a:ext cx="1621755" cy="14695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D1A555F-3050-A440-B43F-088CD5C6636B}"/>
              </a:ext>
            </a:extLst>
          </p:cNvPr>
          <p:cNvSpPr/>
          <p:nvPr/>
        </p:nvSpPr>
        <p:spPr>
          <a:xfrm>
            <a:off x="4352475" y="4241740"/>
            <a:ext cx="2322489" cy="11738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34" name="그림 33" descr="레이저이(가) 표시된 사진&#10;&#10;자동 생성된 설명">
            <a:extLst>
              <a:ext uri="{FF2B5EF4-FFF2-40B4-BE49-F238E27FC236}">
                <a16:creationId xmlns:a16="http://schemas.microsoft.com/office/drawing/2014/main" id="{BE9EEBD8-55DE-3643-8EC0-4B137536E7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13" y="2407234"/>
            <a:ext cx="1621755" cy="1126271"/>
          </a:xfrm>
          <a:prstGeom prst="rect">
            <a:avLst/>
          </a:prstGeom>
        </p:spPr>
      </p:pic>
      <p:cxnSp>
        <p:nvCxnSpPr>
          <p:cNvPr id="29" name="직선 연결선 8">
            <a:extLst>
              <a:ext uri="{FF2B5EF4-FFF2-40B4-BE49-F238E27FC236}">
                <a16:creationId xmlns:a16="http://schemas.microsoft.com/office/drawing/2014/main" id="{C8D69099-CD3A-46B4-8BDA-3B8471029E85}"/>
              </a:ext>
            </a:extLst>
          </p:cNvPr>
          <p:cNvCxnSpPr>
            <a:cxnSpLocks/>
          </p:cNvCxnSpPr>
          <p:nvPr/>
        </p:nvCxnSpPr>
        <p:spPr>
          <a:xfrm>
            <a:off x="685993" y="819253"/>
            <a:ext cx="0" cy="433077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30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53A02F-F971-4E04-89C1-3FC9CF13E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8" y="1338956"/>
            <a:ext cx="10944225" cy="504279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B223125C-4837-43E8-8124-531536A5101B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개선안</a:t>
            </a:r>
          </a:p>
        </p:txBody>
      </p:sp>
      <p:grpSp>
        <p:nvGrpSpPr>
          <p:cNvPr id="5" name="Group 9">
            <a:extLst>
              <a:ext uri="{FF2B5EF4-FFF2-40B4-BE49-F238E27FC236}">
                <a16:creationId xmlns:a16="http://schemas.microsoft.com/office/drawing/2014/main" id="{A8F2D6C0-5602-4D78-A5E9-AC6198D07126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6" name="Line 10">
              <a:extLst>
                <a:ext uri="{FF2B5EF4-FFF2-40B4-BE49-F238E27FC236}">
                  <a16:creationId xmlns:a16="http://schemas.microsoft.com/office/drawing/2014/main" id="{FA506736-D1B4-43E2-969E-B86A79C0107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7" name="Line 11">
              <a:extLst>
                <a:ext uri="{FF2B5EF4-FFF2-40B4-BE49-F238E27FC236}">
                  <a16:creationId xmlns:a16="http://schemas.microsoft.com/office/drawing/2014/main" id="{A04D9A84-FA98-4ABF-9DD9-3111D3ED5F6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pic>
        <p:nvPicPr>
          <p:cNvPr id="8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388B7EBF-F2EC-4F56-87B6-140884F28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B908F0-8336-44D5-A9F7-22658762BDD8}"/>
              </a:ext>
            </a:extLst>
          </p:cNvPr>
          <p:cNvSpPr txBox="1"/>
          <p:nvPr/>
        </p:nvSpPr>
        <p:spPr>
          <a:xfrm>
            <a:off x="792455" y="866514"/>
            <a:ext cx="11222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실시간 모니터링 시스템 시연 영상</a:t>
            </a:r>
            <a:endParaRPr kumimoji="1" lang="ko-Kore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8">
            <a:extLst>
              <a:ext uri="{FF2B5EF4-FFF2-40B4-BE49-F238E27FC236}">
                <a16:creationId xmlns:a16="http://schemas.microsoft.com/office/drawing/2014/main" id="{E33F404A-A179-4A8E-A40B-8C4F0FAE176C}"/>
              </a:ext>
            </a:extLst>
          </p:cNvPr>
          <p:cNvCxnSpPr>
            <a:cxnSpLocks/>
          </p:cNvCxnSpPr>
          <p:nvPr/>
        </p:nvCxnSpPr>
        <p:spPr>
          <a:xfrm>
            <a:off x="685993" y="819253"/>
            <a:ext cx="0" cy="433077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378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/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2000" b="1" dirty="0">
                <a:latin typeface="맑은 고딕"/>
                <a:ea typeface="맑은 고딕"/>
              </a:rPr>
              <a:t>7. Learned</a:t>
            </a:r>
            <a:r>
              <a:rPr lang="ko-KR" altLang="en-US" sz="2000" b="1" dirty="0">
                <a:latin typeface="맑은 고딕"/>
                <a:ea typeface="맑은 고딕"/>
              </a:rPr>
              <a:t> </a:t>
            </a:r>
            <a:r>
              <a:rPr lang="en-US" altLang="ko-KR" sz="2000" b="1" dirty="0">
                <a:latin typeface="맑은 고딕"/>
                <a:ea typeface="맑은 고딕"/>
              </a:rPr>
              <a:t>Lessons</a:t>
            </a:r>
            <a:endParaRPr lang="ko-KR" altLang="en-US" sz="2000" b="1" dirty="0">
              <a:latin typeface="맑은 고딕"/>
              <a:ea typeface="맑은 고딕"/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4" name="Line 10"/>
            <p:cNvSpPr>
              <a:spLocks noChangeShapeType="1"/>
            </p:cNvSpPr>
            <p:nvPr userDrawn="1"/>
          </p:nvSpPr>
          <p:spPr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</a:ln>
          </p:spPr>
          <p:txBody>
            <a:bodyPr wrap="square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5" name="Line 11"/>
            <p:cNvSpPr>
              <a:spLocks noChangeShapeType="1"/>
            </p:cNvSpPr>
            <p:nvPr userDrawn="1"/>
          </p:nvSpPr>
          <p:spPr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</a:ln>
          </p:spPr>
          <p:txBody>
            <a:bodyPr wrap="square"/>
            <a:lstStyle/>
            <a:p>
              <a:pPr>
                <a:defRPr/>
              </a:pPr>
              <a:endParaRPr lang="ko-KR" altLang="en-US"/>
            </a:p>
          </p:txBody>
        </p:sp>
      </p:grpSp>
      <p:pic>
        <p:nvPicPr>
          <p:cNvPr id="6" name="Picture 2" descr="포스코 청년 취업 창업 지원 프로그램 - 커뮤니티 게시판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242502" y="35181"/>
            <a:ext cx="894571" cy="608440"/>
          </a:xfrm>
          <a:prstGeom prst="rect">
            <a:avLst/>
          </a:prstGeom>
          <a:noFill/>
        </p:spPr>
      </p:pic>
      <p:pic>
        <p:nvPicPr>
          <p:cNvPr id="9" name="그림 8"/>
          <p:cNvPicPr/>
          <p:nvPr/>
        </p:nvPicPr>
        <p:blipFill rotWithShape="1">
          <a:blip r:embed="rId3"/>
          <a:srcRect l="22550" r="17180" b="44290"/>
          <a:stretch>
            <a:fillRect/>
          </a:stretch>
        </p:blipFill>
        <p:spPr>
          <a:xfrm>
            <a:off x="6291671" y="4115953"/>
            <a:ext cx="1260157" cy="1260157"/>
          </a:xfrm>
          <a:prstGeom prst="ellipse">
            <a:avLst/>
          </a:prstGeom>
          <a:ln w="88900" cap="sq">
            <a:noFill/>
            <a:miter/>
          </a:ln>
          <a:effectLst>
            <a:outerShdw blurRad="127000" dist="127000" dir="27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/>
          <p:cNvPicPr/>
          <p:nvPr/>
        </p:nvPicPr>
        <p:blipFill rotWithShape="1">
          <a:blip r:embed="rId4"/>
          <a:srcRect l="26830" t="13630" r="31330" b="54130"/>
          <a:stretch>
            <a:fillRect/>
          </a:stretch>
        </p:blipFill>
        <p:spPr>
          <a:xfrm>
            <a:off x="687231" y="2544567"/>
            <a:ext cx="1260157" cy="1260157"/>
          </a:xfrm>
          <a:prstGeom prst="ellipse">
            <a:avLst/>
          </a:prstGeom>
          <a:ln w="88900" cap="sq">
            <a:noFill/>
            <a:miter/>
          </a:ln>
          <a:effectLst>
            <a:outerShdw blurRad="127000" dist="127000" dir="27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/>
          <p:cNvPicPr/>
          <p:nvPr/>
        </p:nvPicPr>
        <p:blipFill rotWithShape="1">
          <a:blip r:embed="rId5"/>
          <a:srcRect l="9430" t="31060" r="29150" b="43980"/>
          <a:stretch>
            <a:fillRect/>
          </a:stretch>
        </p:blipFill>
        <p:spPr>
          <a:xfrm>
            <a:off x="687229" y="4340065"/>
            <a:ext cx="1260157" cy="1260157"/>
          </a:xfrm>
          <a:prstGeom prst="ellipse">
            <a:avLst/>
          </a:prstGeom>
          <a:ln w="88900" cap="sq">
            <a:noFill/>
            <a:miter/>
          </a:ln>
          <a:effectLst>
            <a:outerShdw blurRad="127000" dist="127000" dir="27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/>
          <p:cNvPicPr/>
          <p:nvPr/>
        </p:nvPicPr>
        <p:blipFill rotWithShape="1">
          <a:blip r:embed="rId6"/>
          <a:srcRect l="35600" t="39420" r="36140" b="48150"/>
          <a:stretch>
            <a:fillRect/>
          </a:stretch>
        </p:blipFill>
        <p:spPr>
          <a:xfrm>
            <a:off x="687228" y="828465"/>
            <a:ext cx="1260157" cy="1260157"/>
          </a:xfrm>
          <a:prstGeom prst="ellipse">
            <a:avLst/>
          </a:prstGeom>
          <a:ln w="88900" cap="sq">
            <a:noFill/>
            <a:miter/>
          </a:ln>
          <a:effectLst>
            <a:outerShdw blurRad="127000" dist="127000" dir="27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/>
          <p:cNvPicPr/>
          <p:nvPr/>
        </p:nvPicPr>
        <p:blipFill rotWithShape="1">
          <a:blip r:embed="rId7"/>
          <a:srcRect l="12990" t="12760" r="26640" b="24170"/>
          <a:stretch>
            <a:fillRect/>
          </a:stretch>
        </p:blipFill>
        <p:spPr>
          <a:xfrm>
            <a:off x="6305799" y="818305"/>
            <a:ext cx="1260157" cy="1260157"/>
          </a:xfrm>
          <a:prstGeom prst="ellipse">
            <a:avLst/>
          </a:prstGeom>
          <a:ln w="88900" cap="sq">
            <a:noFill/>
            <a:miter/>
          </a:ln>
          <a:effectLst>
            <a:outerShdw blurRad="127000" dist="127000" dir="27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/>
          <p:cNvPicPr/>
          <p:nvPr/>
        </p:nvPicPr>
        <p:blipFill rotWithShape="1">
          <a:blip r:embed="rId8"/>
          <a:srcRect l="12430" t="11120" r="17810" b="38180"/>
          <a:stretch>
            <a:fillRect/>
          </a:stretch>
        </p:blipFill>
        <p:spPr>
          <a:xfrm>
            <a:off x="6291671" y="2472575"/>
            <a:ext cx="1260157" cy="1260157"/>
          </a:xfrm>
          <a:prstGeom prst="ellipse">
            <a:avLst/>
          </a:prstGeom>
          <a:ln w="88900" cap="sq">
            <a:noFill/>
            <a:miter/>
          </a:ln>
          <a:effectLst>
            <a:outerShdw blurRad="127000" dist="127000" dir="27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880269" y="211720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/>
              <a:t>김지현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3095" y="3851555"/>
            <a:ext cx="948427" cy="395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/>
              <a:t>김대호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7805" y="5633840"/>
            <a:ext cx="953717" cy="391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 b="1" dirty="0" err="1"/>
              <a:t>이경찬</a:t>
            </a:r>
            <a:endParaRPr lang="ko-KR" altLang="en-US" sz="2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462855" y="3757125"/>
            <a:ext cx="948427" cy="395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/>
              <a:t>이정용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62855" y="5434370"/>
            <a:ext cx="948427" cy="395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err="1"/>
              <a:t>황나희</a:t>
            </a:r>
            <a:endParaRPr lang="ko-KR" altLang="en-US" sz="2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461665" y="2103268"/>
            <a:ext cx="948427" cy="395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/>
              <a:t>김효림</a:t>
            </a:r>
          </a:p>
        </p:txBody>
      </p:sp>
      <p:sp>
        <p:nvSpPr>
          <p:cNvPr id="21" name="말풍선: 모서리가 둥근 사각형 20"/>
          <p:cNvSpPr/>
          <p:nvPr/>
        </p:nvSpPr>
        <p:spPr>
          <a:xfrm>
            <a:off x="2257373" y="2344099"/>
            <a:ext cx="3729725" cy="830546"/>
          </a:xfrm>
          <a:prstGeom prst="wedgeRoundRectCallout">
            <a:avLst>
              <a:gd name="adj1" fmla="val -51552"/>
              <a:gd name="adj2" fmla="val 85027"/>
              <a:gd name="adj3" fmla="val 16667"/>
            </a:avLst>
          </a:prstGeom>
          <a:noFill/>
          <a:ln w="381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schemeClr val="tx1"/>
                </a:solidFill>
              </a:rPr>
              <a:t>반도체 데이터를 주제로 프로젝트를 진행하면서 반도체에 대해 공부할 수 있어서 좋았습니다</a:t>
            </a:r>
          </a:p>
        </p:txBody>
      </p:sp>
      <p:sp>
        <p:nvSpPr>
          <p:cNvPr id="23" name="말풍선: 모서리가 둥근 사각형 22"/>
          <p:cNvSpPr/>
          <p:nvPr/>
        </p:nvSpPr>
        <p:spPr>
          <a:xfrm>
            <a:off x="7872553" y="4001556"/>
            <a:ext cx="3729725" cy="950622"/>
          </a:xfrm>
          <a:prstGeom prst="wedgeRoundRectCallout">
            <a:avLst>
              <a:gd name="adj1" fmla="val -51552"/>
              <a:gd name="adj2" fmla="val 85027"/>
              <a:gd name="adj3" fmla="val 16667"/>
            </a:avLst>
          </a:prstGeom>
          <a:noFill/>
          <a:ln w="381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schemeClr val="tx1"/>
                </a:solidFill>
              </a:rPr>
              <a:t>반도체 공정에 대해 배우고 데이터 분석하며 했던 격렬한 토론이 잊혀지지 않을 것 같습니다</a:t>
            </a:r>
            <a:r>
              <a:rPr lang="en-US" altLang="ko-KR" sz="1600" b="1" dirty="0">
                <a:solidFill>
                  <a:schemeClr val="tx1"/>
                </a:solidFill>
              </a:rPr>
              <a:t>.</a:t>
            </a:r>
            <a:r>
              <a:rPr lang="ko-KR" altLang="en-US" sz="1600" b="1" dirty="0">
                <a:solidFill>
                  <a:schemeClr val="tx1"/>
                </a:solidFill>
              </a:rPr>
              <a:t> 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24" name="말풍선: 모서리가 둥근 사각형 23"/>
          <p:cNvSpPr/>
          <p:nvPr/>
        </p:nvSpPr>
        <p:spPr>
          <a:xfrm>
            <a:off x="7856401" y="2379679"/>
            <a:ext cx="3729725" cy="596289"/>
          </a:xfrm>
          <a:prstGeom prst="wedgeRoundRectCallout">
            <a:avLst>
              <a:gd name="adj1" fmla="val -49100"/>
              <a:gd name="adj2" fmla="val 98658"/>
              <a:gd name="adj3" fmla="val 16667"/>
            </a:avLst>
          </a:prstGeom>
          <a:noFill/>
          <a:ln w="381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schemeClr val="tx1"/>
                </a:solidFill>
              </a:rPr>
              <a:t>하루가 이틀처럼 느껴졌어요 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25" name="말풍선: 모서리가 둥근 사각형 24"/>
          <p:cNvSpPr/>
          <p:nvPr/>
        </p:nvSpPr>
        <p:spPr>
          <a:xfrm>
            <a:off x="2180760" y="4001556"/>
            <a:ext cx="3729725" cy="1076129"/>
          </a:xfrm>
          <a:prstGeom prst="wedgeRoundRectCallout">
            <a:avLst>
              <a:gd name="adj1" fmla="val -51552"/>
              <a:gd name="adj2" fmla="val 85027"/>
              <a:gd name="adj3" fmla="val 16667"/>
            </a:avLst>
          </a:prstGeom>
          <a:noFill/>
          <a:ln w="381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schemeClr val="tx1"/>
                </a:solidFill>
              </a:rPr>
              <a:t>데이터를 통해 공정과정을 추론하고 연관성을 파악하는 과정이 너무 재밌었습니다. 아 물론 다시 하고 싶지는 않습니다</a:t>
            </a:r>
            <a:r>
              <a:rPr lang="en-US" altLang="ko-KR" sz="1600" b="1" dirty="0">
                <a:solidFill>
                  <a:schemeClr val="tx1"/>
                </a:solidFill>
              </a:rPr>
              <a:t>.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말풍선: 모서리가 둥근 사각형 25"/>
          <p:cNvSpPr/>
          <p:nvPr/>
        </p:nvSpPr>
        <p:spPr>
          <a:xfrm>
            <a:off x="7894730" y="1023544"/>
            <a:ext cx="3729725" cy="596289"/>
          </a:xfrm>
          <a:prstGeom prst="wedgeRoundRectCallout">
            <a:avLst>
              <a:gd name="adj1" fmla="val -51280"/>
              <a:gd name="adj2" fmla="val 90139"/>
              <a:gd name="adj3" fmla="val 16667"/>
            </a:avLst>
          </a:prstGeom>
          <a:noFill/>
          <a:ln w="381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>
                <a:solidFill>
                  <a:schemeClr val="tx1"/>
                </a:solidFill>
              </a:rPr>
              <a:t>잠 좀 자고 싶어요 ㅠ</a:t>
            </a:r>
            <a:r>
              <a:rPr lang="en-US" altLang="ko-KR" sz="1600" b="1">
                <a:solidFill>
                  <a:schemeClr val="tx1"/>
                </a:solidFill>
              </a:rPr>
              <a:t>^</a:t>
            </a:r>
            <a:r>
              <a:rPr lang="ko-KR" altLang="en-US" sz="1600" b="1">
                <a:solidFill>
                  <a:schemeClr val="tx1"/>
                </a:solidFill>
              </a:rPr>
              <a:t>ㅠ</a:t>
            </a:r>
          </a:p>
        </p:txBody>
      </p:sp>
      <p:sp>
        <p:nvSpPr>
          <p:cNvPr id="27" name="말풍선: 모서리가 둥근 사각형 26">
            <a:extLst>
              <a:ext uri="{FF2B5EF4-FFF2-40B4-BE49-F238E27FC236}">
                <a16:creationId xmlns:a16="http://schemas.microsoft.com/office/drawing/2014/main" id="{8983444E-7312-4283-829E-5828437C86B7}"/>
              </a:ext>
            </a:extLst>
          </p:cNvPr>
          <p:cNvSpPr/>
          <p:nvPr/>
        </p:nvSpPr>
        <p:spPr>
          <a:xfrm>
            <a:off x="2257373" y="999294"/>
            <a:ext cx="3741828" cy="596289"/>
          </a:xfrm>
          <a:prstGeom prst="wedgeRoundRectCallout">
            <a:avLst>
              <a:gd name="adj1" fmla="val -49923"/>
              <a:gd name="adj2" fmla="val 78211"/>
              <a:gd name="adj3" fmla="val 16667"/>
            </a:avLst>
          </a:prstGeom>
          <a:noFill/>
          <a:ln w="381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tx1"/>
                </a:solidFill>
              </a:rPr>
              <a:t>2</a:t>
            </a:r>
            <a:r>
              <a:rPr lang="ko-KR" altLang="en-US" sz="1600" b="1" dirty="0">
                <a:solidFill>
                  <a:schemeClr val="tx1"/>
                </a:solidFill>
              </a:rPr>
              <a:t>조 파이팅</a:t>
            </a:r>
            <a:r>
              <a:rPr lang="en-US" altLang="ko-KR" sz="1600" b="1" dirty="0">
                <a:solidFill>
                  <a:schemeClr val="tx1"/>
                </a:solidFill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</a:rPr>
              <a:t>오늘도 파이팅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1C0F81-787A-4179-ABC3-C4E6108EAE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5407" y="5182023"/>
            <a:ext cx="1372009" cy="1399782"/>
          </a:xfrm>
          <a:prstGeom prst="ellipse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858A5E1-3D27-4797-AC6D-C621216CBB2A}"/>
              </a:ext>
            </a:extLst>
          </p:cNvPr>
          <p:cNvSpPr txBox="1"/>
          <p:nvPr/>
        </p:nvSpPr>
        <p:spPr>
          <a:xfrm>
            <a:off x="9737416" y="6063882"/>
            <a:ext cx="9484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err="1"/>
              <a:t>김윤슬</a:t>
            </a:r>
            <a:endParaRPr lang="ko-KR" altLang="en-US" sz="2000" b="1" dirty="0"/>
          </a:p>
        </p:txBody>
      </p:sp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id="{1F3020B5-BA21-401D-B021-0C6F69A27810}"/>
              </a:ext>
            </a:extLst>
          </p:cNvPr>
          <p:cNvSpPr/>
          <p:nvPr/>
        </p:nvSpPr>
        <p:spPr>
          <a:xfrm>
            <a:off x="2576074" y="5904596"/>
            <a:ext cx="3729725" cy="596289"/>
          </a:xfrm>
          <a:prstGeom prst="wedgeRoundRectCallout">
            <a:avLst>
              <a:gd name="adj1" fmla="val 98816"/>
              <a:gd name="adj2" fmla="val 16872"/>
              <a:gd name="adj3" fmla="val 16667"/>
            </a:avLst>
          </a:prstGeom>
          <a:noFill/>
          <a:ln w="381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schemeClr val="tx1"/>
                </a:solidFill>
              </a:rPr>
              <a:t>공부 좀 더 </a:t>
            </a:r>
            <a:r>
              <a:rPr lang="ko-KR" altLang="en-US" sz="1600" b="1" dirty="0" err="1">
                <a:solidFill>
                  <a:schemeClr val="tx1"/>
                </a:solidFill>
              </a:rPr>
              <a:t>해야겠다</a:t>
            </a:r>
            <a:r>
              <a:rPr lang="en-US" altLang="ko-KR" sz="1600" b="1" dirty="0">
                <a:solidFill>
                  <a:schemeClr val="tx1"/>
                </a:solidFill>
              </a:rPr>
              <a:t>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1,000배속 반도체-오감 느끼는 로봇'…삼성미래기술 지원과제 – Samsung Newsroom Korea">
            <a:extLst>
              <a:ext uri="{FF2B5EF4-FFF2-40B4-BE49-F238E27FC236}">
                <a16:creationId xmlns:a16="http://schemas.microsoft.com/office/drawing/2014/main" id="{67C5BD6D-9ED0-4C32-BB00-DE640D26CF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6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2A39B6A-8159-4BEC-BB32-03B8C78E7788}"/>
              </a:ext>
            </a:extLst>
          </p:cNvPr>
          <p:cNvSpPr/>
          <p:nvPr/>
        </p:nvSpPr>
        <p:spPr>
          <a:xfrm>
            <a:off x="0" y="-9525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8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Thank You</a:t>
            </a:r>
            <a:endParaRPr lang="en-US" altLang="ko-KR" sz="44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44761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D2CCD3-2B64-7644-8038-9E79D67ED34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57746" y="-1151248"/>
            <a:ext cx="16349746" cy="91967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FF4031-9D74-4845-971B-61C801A6D702}"/>
              </a:ext>
            </a:extLst>
          </p:cNvPr>
          <p:cNvSpPr txBox="1"/>
          <p:nvPr/>
        </p:nvSpPr>
        <p:spPr>
          <a:xfrm>
            <a:off x="2625399" y="1128264"/>
            <a:ext cx="13917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/>
              <a:t>목 차</a:t>
            </a:r>
            <a:endParaRPr kumimoji="1" lang="ko-Kore-KR" altLang="en-US" sz="40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795FD7-1882-6440-95E3-3268C6F99E84}"/>
              </a:ext>
            </a:extLst>
          </p:cNvPr>
          <p:cNvSpPr/>
          <p:nvPr/>
        </p:nvSpPr>
        <p:spPr>
          <a:xfrm>
            <a:off x="5923722" y="0"/>
            <a:ext cx="6268278" cy="6857999"/>
          </a:xfrm>
          <a:prstGeom prst="rect">
            <a:avLst/>
          </a:prstGeom>
          <a:solidFill>
            <a:schemeClr val="tx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F14AC65-5DE7-4CFF-B27A-48A4AF2CC8D0}"/>
              </a:ext>
            </a:extLst>
          </p:cNvPr>
          <p:cNvSpPr/>
          <p:nvPr/>
        </p:nvSpPr>
        <p:spPr>
          <a:xfrm>
            <a:off x="6838281" y="1128264"/>
            <a:ext cx="3048000" cy="4637708"/>
          </a:xfrm>
          <a:prstGeom prst="rect">
            <a:avLst/>
          </a:prstGeom>
          <a:noFill/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0" bIns="360000" rtlCol="0" anchor="ctr"/>
          <a:lstStyle/>
          <a:p>
            <a:pPr marL="342900" indent="-342900">
              <a:lnSpc>
                <a:spcPct val="200000"/>
              </a:lnSpc>
              <a:spcBef>
                <a:spcPts val="600"/>
              </a:spcBef>
              <a:buAutoNum type="arabicPeriod"/>
            </a:pPr>
            <a:endParaRPr lang="en-US" altLang="ko-KR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200000"/>
              </a:lnSpc>
              <a:spcBef>
                <a:spcPts val="600"/>
              </a:spcBef>
              <a:buAutoNum type="arabicPeriod"/>
            </a:pPr>
            <a:r>
              <a:rPr lang="ko-KR" altLang="en-US" sz="2000" b="1" dirty="0">
                <a:solidFill>
                  <a:schemeClr val="tx1"/>
                </a:solidFill>
              </a:rPr>
              <a:t>추진배경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200000"/>
              </a:lnSpc>
              <a:spcBef>
                <a:spcPts val="600"/>
              </a:spcBef>
              <a:buAutoNum type="arabicPeriod"/>
            </a:pPr>
            <a:r>
              <a:rPr lang="ko-KR" altLang="en-US" sz="2000" b="1" dirty="0">
                <a:solidFill>
                  <a:schemeClr val="tx1"/>
                </a:solidFill>
              </a:rPr>
              <a:t>현황 및 개선기회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200000"/>
              </a:lnSpc>
              <a:spcBef>
                <a:spcPts val="600"/>
              </a:spcBef>
              <a:buAutoNum type="arabicPeriod"/>
            </a:pPr>
            <a:r>
              <a:rPr lang="ko-KR" altLang="en-US" sz="2000" b="1" dirty="0">
                <a:solidFill>
                  <a:schemeClr val="tx1"/>
                </a:solidFill>
              </a:rPr>
              <a:t>공정의 이해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200000"/>
              </a:lnSpc>
              <a:spcBef>
                <a:spcPts val="600"/>
              </a:spcBef>
              <a:buAutoNum type="arabicPeriod"/>
            </a:pPr>
            <a:r>
              <a:rPr lang="ko-KR" altLang="en-US" sz="2000" b="1" dirty="0">
                <a:solidFill>
                  <a:schemeClr val="tx1"/>
                </a:solidFill>
              </a:rPr>
              <a:t>분석계획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200000"/>
              </a:lnSpc>
              <a:spcBef>
                <a:spcPts val="600"/>
              </a:spcBef>
              <a:buAutoNum type="arabicPeriod"/>
            </a:pPr>
            <a:r>
              <a:rPr lang="ko-KR" altLang="en-US" sz="2000" b="1" dirty="0">
                <a:solidFill>
                  <a:schemeClr val="tx1"/>
                </a:solidFill>
              </a:rPr>
              <a:t>분석결과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200000"/>
              </a:lnSpc>
              <a:spcBef>
                <a:spcPts val="600"/>
              </a:spcBef>
              <a:buAutoNum type="arabicPeriod"/>
            </a:pPr>
            <a:r>
              <a:rPr lang="ko-KR" altLang="en-US" sz="2000" b="1" dirty="0">
                <a:solidFill>
                  <a:schemeClr val="tx1"/>
                </a:solidFill>
              </a:rPr>
              <a:t>개선안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200000"/>
              </a:lnSpc>
              <a:spcBef>
                <a:spcPts val="600"/>
              </a:spcBef>
              <a:buAutoNum type="arabicPeriod"/>
            </a:pPr>
            <a:r>
              <a:rPr lang="en-US" altLang="ko-KR" sz="2000" b="1" dirty="0">
                <a:solidFill>
                  <a:schemeClr val="tx1"/>
                </a:solidFill>
              </a:rPr>
              <a:t>Learned </a:t>
            </a:r>
            <a:r>
              <a:rPr lang="en-US" altLang="ko-KR" b="1" dirty="0">
                <a:solidFill>
                  <a:schemeClr val="tx1"/>
                </a:solidFill>
              </a:rPr>
              <a:t>Lessons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0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E079BEAF-39DC-E544-A557-07354678C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30" b="94595" l="9559" r="94485">
                        <a14:foregroundMark x1="31250" y1="34595" x2="31250" y2="34595"/>
                        <a14:foregroundMark x1="31250" y1="29189" x2="31250" y2="34595"/>
                        <a14:foregroundMark x1="29412" y1="33514" x2="25735" y2="41081"/>
                        <a14:foregroundMark x1="24265" y1="37297" x2="23897" y2="41081"/>
                        <a14:foregroundMark x1="22059" y1="37297" x2="19485" y2="38378"/>
                        <a14:foregroundMark x1="14706" y1="30811" x2="14706" y2="30811"/>
                        <a14:foregroundMark x1="14706" y1="30270" x2="14706" y2="30270"/>
                        <a14:foregroundMark x1="13971" y1="30270" x2="13971" y2="30270"/>
                        <a14:foregroundMark x1="18750" y1="47568" x2="16912" y2="48108"/>
                        <a14:foregroundMark x1="15074" y1="47568" x2="15074" y2="47568"/>
                        <a14:foregroundMark x1="13235" y1="47568" x2="13235" y2="47568"/>
                        <a14:foregroundMark x1="11397" y1="47568" x2="11397" y2="47568"/>
                        <a14:foregroundMark x1="11029" y1="47568" x2="11029" y2="47568"/>
                        <a14:foregroundMark x1="11397" y1="51892" x2="11397" y2="51892"/>
                        <a14:foregroundMark x1="12132" y1="53514" x2="12132" y2="56216"/>
                        <a14:foregroundMark x1="12132" y1="56216" x2="12132" y2="60000"/>
                        <a14:foregroundMark x1="12132" y1="58919" x2="12132" y2="58919"/>
                        <a14:foregroundMark x1="12132" y1="60000" x2="11029" y2="63784"/>
                        <a14:foregroundMark x1="10294" y1="62703" x2="9559" y2="65405"/>
                        <a14:foregroundMark x1="9559" y1="65405" x2="11397" y2="69189"/>
                        <a14:foregroundMark x1="12868" y1="68108" x2="14706" y2="72432"/>
                        <a14:foregroundMark x1="14706" y1="71892" x2="14706" y2="71892"/>
                        <a14:foregroundMark x1="12868" y1="72432" x2="12132" y2="75135"/>
                        <a14:foregroundMark x1="19485" y1="77297" x2="23162" y2="78919"/>
                        <a14:foregroundMark x1="26103" y1="76216" x2="28676" y2="77838"/>
                        <a14:foregroundMark x1="32353" y1="77297" x2="34926" y2="77838"/>
                        <a14:foregroundMark x1="37500" y1="74595" x2="37868" y2="71892"/>
                        <a14:foregroundMark x1="37500" y1="55676" x2="37500" y2="55676"/>
                        <a14:foregroundMark x1="41544" y1="47568" x2="45956" y2="51892"/>
                        <a14:foregroundMark x1="48897" y1="50811" x2="53309" y2="58919"/>
                        <a14:foregroundMark x1="54779" y1="56216" x2="54779" y2="56216"/>
                        <a14:foregroundMark x1="49632" y1="35676" x2="43015" y2="44324"/>
                        <a14:foregroundMark x1="41544" y1="41081" x2="33824" y2="61081"/>
                        <a14:foregroundMark x1="38603" y1="46486" x2="42279" y2="61622"/>
                        <a14:foregroundMark x1="46691" y1="46486" x2="41176" y2="82703"/>
                        <a14:foregroundMark x1="39338" y1="76216" x2="38603" y2="82703"/>
                        <a14:foregroundMark x1="38603" y1="80541" x2="38603" y2="80541"/>
                        <a14:foregroundMark x1="40441" y1="80000" x2="40441" y2="80000"/>
                        <a14:foregroundMark x1="41544" y1="80541" x2="41544" y2="80541"/>
                        <a14:foregroundMark x1="41176" y1="82703" x2="39706" y2="85405"/>
                        <a14:foregroundMark x1="39338" y1="83784" x2="37868" y2="87027"/>
                        <a14:foregroundMark x1="36765" y1="84324" x2="38603" y2="85405"/>
                        <a14:foregroundMark x1="41544" y1="83784" x2="43382" y2="84324"/>
                        <a14:foregroundMark x1="45956" y1="83784" x2="45956" y2="83784"/>
                        <a14:foregroundMark x1="47059" y1="83784" x2="47059" y2="83784"/>
                        <a14:foregroundMark x1="50368" y1="69189" x2="50735" y2="64324"/>
                        <a14:foregroundMark x1="53309" y1="34595" x2="53309" y2="34595"/>
                        <a14:foregroundMark x1="49632" y1="30811" x2="44853" y2="33514"/>
                        <a14:foregroundMark x1="43015" y1="26486" x2="41176" y2="28108"/>
                        <a14:foregroundMark x1="41544" y1="26486" x2="47059" y2="29189"/>
                        <a14:foregroundMark x1="48529" y1="26486" x2="51471" y2="29189"/>
                        <a14:foregroundMark x1="60662" y1="26486" x2="64338" y2="33514"/>
                        <a14:foregroundMark x1="64338" y1="32973" x2="69485" y2="55676"/>
                        <a14:foregroundMark x1="68015" y1="47568" x2="63971" y2="60000"/>
                        <a14:foregroundMark x1="87132" y1="63784" x2="86029" y2="86486"/>
                        <a14:foregroundMark x1="81618" y1="67027" x2="84926" y2="85405"/>
                        <a14:foregroundMark x1="84926" y1="75135" x2="84926" y2="80541"/>
                        <a14:foregroundMark x1="81250" y1="81622" x2="79779" y2="84324"/>
                        <a14:foregroundMark x1="79779" y1="83784" x2="79412" y2="87027"/>
                        <a14:foregroundMark x1="79412" y1="86486" x2="80515" y2="89730"/>
                        <a14:foregroundMark x1="80515" y1="89730" x2="80515" y2="89730"/>
                        <a14:foregroundMark x1="83088" y1="90811" x2="84926" y2="91892"/>
                        <a14:foregroundMark x1="84926" y1="90811" x2="84926" y2="90811"/>
                        <a14:foregroundMark x1="84926" y1="92432" x2="84926" y2="92432"/>
                        <a14:foregroundMark x1="86765" y1="93514" x2="86765" y2="93514"/>
                        <a14:foregroundMark x1="88971" y1="93514" x2="88971" y2="93514"/>
                        <a14:foregroundMark x1="90441" y1="94595" x2="90441" y2="94595"/>
                        <a14:foregroundMark x1="91544" y1="91892" x2="91544" y2="91892"/>
                        <a14:foregroundMark x1="92279" y1="90811" x2="92279" y2="90811"/>
                        <a14:foregroundMark x1="92279" y1="89189" x2="92279" y2="89189"/>
                        <a14:foregroundMark x1="93382" y1="86486" x2="93382" y2="86486"/>
                        <a14:foregroundMark x1="93382" y1="85405" x2="93382" y2="85405"/>
                        <a14:foregroundMark x1="93382" y1="82703" x2="93382" y2="82703"/>
                        <a14:foregroundMark x1="93382" y1="80541" x2="93382" y2="80541"/>
                        <a14:foregroundMark x1="93382" y1="77838" x2="93382" y2="77838"/>
                        <a14:foregroundMark x1="93382" y1="76216" x2="93382" y2="76216"/>
                        <a14:foregroundMark x1="93382" y1="75135" x2="93382" y2="75135"/>
                        <a14:foregroundMark x1="94118" y1="73514" x2="94118" y2="73514"/>
                        <a14:foregroundMark x1="94118" y1="71892" x2="94118" y2="71892"/>
                        <a14:foregroundMark x1="94485" y1="66486" x2="94485" y2="66486"/>
                        <a14:foregroundMark x1="19485" y1="58919" x2="19485" y2="589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4862" y="5765972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425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B1ED42-7FC2-41FD-B87E-9757262189A9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추진 배경</a:t>
            </a:r>
          </a:p>
        </p:txBody>
      </p:sp>
      <p:grpSp>
        <p:nvGrpSpPr>
          <p:cNvPr id="5" name="Group 9">
            <a:extLst>
              <a:ext uri="{FF2B5EF4-FFF2-40B4-BE49-F238E27FC236}">
                <a16:creationId xmlns:a16="http://schemas.microsoft.com/office/drawing/2014/main" id="{6420964C-3E54-43F0-B2A2-809EFD530352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6" name="Line 10">
              <a:extLst>
                <a:ext uri="{FF2B5EF4-FFF2-40B4-BE49-F238E27FC236}">
                  <a16:creationId xmlns:a16="http://schemas.microsoft.com/office/drawing/2014/main" id="{42A10B74-BAB5-4579-96AD-A6F79BC8BC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7" name="Line 11">
              <a:extLst>
                <a:ext uri="{FF2B5EF4-FFF2-40B4-BE49-F238E27FC236}">
                  <a16:creationId xmlns:a16="http://schemas.microsoft.com/office/drawing/2014/main" id="{6BE01F20-7BD6-45E3-AD5F-2015DCC2915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graphicFrame>
        <p:nvGraphicFramePr>
          <p:cNvPr id="68" name="차트 67">
            <a:extLst>
              <a:ext uri="{FF2B5EF4-FFF2-40B4-BE49-F238E27FC236}">
                <a16:creationId xmlns:a16="http://schemas.microsoft.com/office/drawing/2014/main" id="{B8E208CC-377E-4600-A565-224ACD0FAEE0}"/>
              </a:ext>
            </a:extLst>
          </p:cNvPr>
          <p:cNvGraphicFramePr>
            <a:graphicFrameLocks/>
          </p:cNvGraphicFramePr>
          <p:nvPr/>
        </p:nvGraphicFramePr>
        <p:xfrm>
          <a:off x="1532281" y="4445596"/>
          <a:ext cx="3229419" cy="23715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ACF66923-7C9D-40CD-B9EF-566FE5C40136}"/>
              </a:ext>
            </a:extLst>
          </p:cNvPr>
          <p:cNvSpPr txBox="1"/>
          <p:nvPr/>
        </p:nvSpPr>
        <p:spPr bwMode="auto">
          <a:xfrm flipH="1">
            <a:off x="616170" y="1237089"/>
            <a:ext cx="5327650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국내 반도체 기업 투자 금액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D7B24A6-01F2-466C-86EC-D230061DD917}"/>
              </a:ext>
            </a:extLst>
          </p:cNvPr>
          <p:cNvSpPr txBox="1"/>
          <p:nvPr/>
        </p:nvSpPr>
        <p:spPr bwMode="auto">
          <a:xfrm flipH="1">
            <a:off x="6228079" y="1237089"/>
            <a:ext cx="5328000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글로벌 반도체 기업 투자 금액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5F6EE99-C47C-4793-9AF8-1D11EF05B35E}"/>
              </a:ext>
            </a:extLst>
          </p:cNvPr>
          <p:cNvSpPr txBox="1"/>
          <p:nvPr/>
        </p:nvSpPr>
        <p:spPr bwMode="auto">
          <a:xfrm flipH="1">
            <a:off x="615995" y="4159285"/>
            <a:ext cx="5328000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반도체 시장 점유율의 변화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DAEFB0B-EB0A-46FE-8958-DF20B138D141}"/>
              </a:ext>
            </a:extLst>
          </p:cNvPr>
          <p:cNvSpPr txBox="1"/>
          <p:nvPr/>
        </p:nvSpPr>
        <p:spPr bwMode="auto">
          <a:xfrm flipH="1">
            <a:off x="6228079" y="4159285"/>
            <a:ext cx="5328000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당사의 매출 상승률 추이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C54BC8D-6A48-43CC-8C1B-37924720123E}"/>
              </a:ext>
            </a:extLst>
          </p:cNvPr>
          <p:cNvSpPr/>
          <p:nvPr/>
        </p:nvSpPr>
        <p:spPr>
          <a:xfrm>
            <a:off x="6228254" y="1614179"/>
            <a:ext cx="5327649" cy="1998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D2645EE-0459-41EC-A2D0-A605054B8187}"/>
              </a:ext>
            </a:extLst>
          </p:cNvPr>
          <p:cNvSpPr/>
          <p:nvPr/>
        </p:nvSpPr>
        <p:spPr>
          <a:xfrm>
            <a:off x="616169" y="4542153"/>
            <a:ext cx="5327650" cy="1996878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8287F24-6937-4978-B3BD-E4B80C5383AC}"/>
              </a:ext>
            </a:extLst>
          </p:cNvPr>
          <p:cNvSpPr/>
          <p:nvPr/>
        </p:nvSpPr>
        <p:spPr>
          <a:xfrm>
            <a:off x="6228078" y="4541695"/>
            <a:ext cx="5328000" cy="199779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E23B925-3DF5-489C-824B-B0322530D70F}"/>
              </a:ext>
            </a:extLst>
          </p:cNvPr>
          <p:cNvSpPr/>
          <p:nvPr/>
        </p:nvSpPr>
        <p:spPr>
          <a:xfrm>
            <a:off x="616170" y="1614179"/>
            <a:ext cx="5327649" cy="1998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3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D026F70C-F208-4170-805D-E9505617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A39E6B-F94F-4A6B-B728-5EA664A1D4B2}"/>
              </a:ext>
            </a:extLst>
          </p:cNvPr>
          <p:cNvSpPr txBox="1"/>
          <p:nvPr/>
        </p:nvSpPr>
        <p:spPr>
          <a:xfrm>
            <a:off x="3122891" y="5222928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중국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D15038D-B5CF-5341-8509-7BDB2F6EB4E0}"/>
              </a:ext>
            </a:extLst>
          </p:cNvPr>
          <p:cNvSpPr/>
          <p:nvPr/>
        </p:nvSpPr>
        <p:spPr>
          <a:xfrm>
            <a:off x="8354296" y="2623910"/>
            <a:ext cx="311992" cy="172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23" name="차트 22">
            <a:extLst>
              <a:ext uri="{FF2B5EF4-FFF2-40B4-BE49-F238E27FC236}">
                <a16:creationId xmlns:a16="http://schemas.microsoft.com/office/drawing/2014/main" id="{21E5EDE5-935C-9949-984A-503A380778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8109940"/>
              </p:ext>
            </p:extLst>
          </p:nvPr>
        </p:nvGraphicFramePr>
        <p:xfrm>
          <a:off x="8840183" y="1609056"/>
          <a:ext cx="2661798" cy="2015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3" name="차트 32">
            <a:extLst>
              <a:ext uri="{FF2B5EF4-FFF2-40B4-BE49-F238E27FC236}">
                <a16:creationId xmlns:a16="http://schemas.microsoft.com/office/drawing/2014/main" id="{8B7D8ACC-C893-1E46-8F03-625E8144C8F1}"/>
              </a:ext>
            </a:extLst>
          </p:cNvPr>
          <p:cNvGraphicFramePr/>
          <p:nvPr/>
        </p:nvGraphicFramePr>
        <p:xfrm>
          <a:off x="6205621" y="4522254"/>
          <a:ext cx="2742367" cy="2012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2" name="차트 31">
            <a:extLst>
              <a:ext uri="{FF2B5EF4-FFF2-40B4-BE49-F238E27FC236}">
                <a16:creationId xmlns:a16="http://schemas.microsoft.com/office/drawing/2014/main" id="{CB043F44-C0E3-4245-84DB-18537B5ADAAF}"/>
              </a:ext>
            </a:extLst>
          </p:cNvPr>
          <p:cNvGraphicFramePr/>
          <p:nvPr/>
        </p:nvGraphicFramePr>
        <p:xfrm>
          <a:off x="6427575" y="4541287"/>
          <a:ext cx="4849523" cy="2026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087E5D7-74C6-E448-93A2-C588D28642BE}"/>
              </a:ext>
            </a:extLst>
          </p:cNvPr>
          <p:cNvCxnSpPr>
            <a:cxnSpLocks/>
          </p:cNvCxnSpPr>
          <p:nvPr/>
        </p:nvCxnSpPr>
        <p:spPr>
          <a:xfrm>
            <a:off x="7544183" y="5351718"/>
            <a:ext cx="2870183" cy="500722"/>
          </a:xfrm>
          <a:prstGeom prst="straightConnector1">
            <a:avLst/>
          </a:prstGeom>
          <a:ln w="317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D4FB5F41-0EF6-1140-BD71-77021B5D5B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5128225"/>
              </p:ext>
            </p:extLst>
          </p:nvPr>
        </p:nvGraphicFramePr>
        <p:xfrm>
          <a:off x="624614" y="1542182"/>
          <a:ext cx="5312508" cy="20699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E74F742-BC1A-9143-B01A-6A9C8543D76F}"/>
              </a:ext>
            </a:extLst>
          </p:cNvPr>
          <p:cNvSpPr txBox="1"/>
          <p:nvPr/>
        </p:nvSpPr>
        <p:spPr>
          <a:xfrm>
            <a:off x="6450689" y="3335026"/>
            <a:ext cx="8435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900" b="1" dirty="0"/>
              <a:t>출처</a:t>
            </a:r>
            <a:r>
              <a:rPr kumimoji="1" lang="ko-KR" altLang="en-US" sz="900" b="1" dirty="0"/>
              <a:t> </a:t>
            </a:r>
            <a:r>
              <a:rPr kumimoji="1" lang="en-US" altLang="ko-KR" sz="900" b="1" dirty="0"/>
              <a:t>:</a:t>
            </a:r>
            <a:r>
              <a:rPr kumimoji="1" lang="ko-KR" altLang="en-US" sz="900" b="1" dirty="0"/>
              <a:t> </a:t>
            </a:r>
            <a:r>
              <a:rPr kumimoji="1" lang="en-US" altLang="ko-KR" sz="900" b="1" dirty="0"/>
              <a:t>TSMC</a:t>
            </a:r>
            <a:endParaRPr kumimoji="1" lang="ko-Kore-KR" altLang="en-US" sz="9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EB7F25-38E1-4E44-BDB8-B117BF28CA24}"/>
              </a:ext>
            </a:extLst>
          </p:cNvPr>
          <p:cNvSpPr txBox="1"/>
          <p:nvPr/>
        </p:nvSpPr>
        <p:spPr>
          <a:xfrm>
            <a:off x="7295585" y="3335026"/>
            <a:ext cx="1433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900" b="1" dirty="0"/>
              <a:t>단위</a:t>
            </a:r>
            <a:r>
              <a:rPr kumimoji="1" lang="ko-KR" altLang="en-US" sz="900" b="1" dirty="0"/>
              <a:t> </a:t>
            </a:r>
            <a:r>
              <a:rPr kumimoji="1" lang="en-US" altLang="ko-KR" sz="900" b="1" dirty="0"/>
              <a:t>:</a:t>
            </a:r>
            <a:r>
              <a:rPr kumimoji="1" lang="ko-KR" altLang="en-US" sz="900" b="1" dirty="0"/>
              <a:t> </a:t>
            </a:r>
            <a:r>
              <a:rPr kumimoji="1" lang="en-US" altLang="ko-KR" sz="900" b="1" dirty="0"/>
              <a:t>10</a:t>
            </a:r>
            <a:r>
              <a:rPr kumimoji="1" lang="ko-KR" altLang="en-US" sz="900" b="1" dirty="0"/>
              <a:t>억 타이완 달러</a:t>
            </a:r>
            <a:endParaRPr kumimoji="1" lang="ko-Kore-KR" altLang="en-US" sz="900" b="1" dirty="0"/>
          </a:p>
        </p:txBody>
      </p:sp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C19E9F2F-0543-6F47-832E-76F5CEE45B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6641361"/>
              </p:ext>
            </p:extLst>
          </p:nvPr>
        </p:nvGraphicFramePr>
        <p:xfrm>
          <a:off x="6248183" y="1619090"/>
          <a:ext cx="2592000" cy="2015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F4E011E1-B3BF-804E-98F6-EA95CD4646EA}"/>
              </a:ext>
            </a:extLst>
          </p:cNvPr>
          <p:cNvSpPr txBox="1"/>
          <p:nvPr/>
        </p:nvSpPr>
        <p:spPr>
          <a:xfrm>
            <a:off x="4887811" y="1637587"/>
            <a:ext cx="1075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b="1" dirty="0"/>
              <a:t>(</a:t>
            </a:r>
            <a:r>
              <a:rPr kumimoji="1" lang="ko-KR" altLang="en-US" sz="1100" b="1" dirty="0"/>
              <a:t>단위</a:t>
            </a:r>
            <a:r>
              <a:rPr kumimoji="1" lang="en-US" altLang="ko-KR" sz="1100" b="1" dirty="0"/>
              <a:t>:</a:t>
            </a:r>
            <a:r>
              <a:rPr kumimoji="1" lang="ko-KR" altLang="en-US" sz="1100" b="1" dirty="0"/>
              <a:t> 천억원</a:t>
            </a:r>
            <a:r>
              <a:rPr kumimoji="1" lang="en-US" altLang="ko-KR" sz="1100" b="1" dirty="0"/>
              <a:t>)</a:t>
            </a:r>
            <a:endParaRPr kumimoji="1" lang="ko-Kore-KR" altLang="en-US" sz="11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22F202-C336-9E4B-A87F-3C0678B3C7C4}"/>
              </a:ext>
            </a:extLst>
          </p:cNvPr>
          <p:cNvSpPr txBox="1"/>
          <p:nvPr/>
        </p:nvSpPr>
        <p:spPr>
          <a:xfrm>
            <a:off x="1395282" y="2263244"/>
            <a:ext cx="4415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b="1" dirty="0"/>
              <a:t>143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94B6E6-7650-1342-AB89-2327B6862667}"/>
              </a:ext>
            </a:extLst>
          </p:cNvPr>
          <p:cNvSpPr txBox="1"/>
          <p:nvPr/>
        </p:nvSpPr>
        <p:spPr>
          <a:xfrm>
            <a:off x="1650999" y="2600068"/>
            <a:ext cx="6254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b="1" dirty="0"/>
              <a:t>52</a:t>
            </a:r>
          </a:p>
          <a:p>
            <a:endParaRPr kumimoji="1" lang="en-US" altLang="ko-Kore-KR" sz="11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BCC8178-7B2F-4B44-A4F6-6FE9F9B9AA4D}"/>
              </a:ext>
            </a:extLst>
          </p:cNvPr>
          <p:cNvSpPr txBox="1"/>
          <p:nvPr/>
        </p:nvSpPr>
        <p:spPr>
          <a:xfrm>
            <a:off x="2144582" y="2263244"/>
            <a:ext cx="4415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b="1" dirty="0"/>
              <a:t>147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213AAED-92B7-6048-9DDF-9BE152B6841D}"/>
              </a:ext>
            </a:extLst>
          </p:cNvPr>
          <p:cNvSpPr txBox="1"/>
          <p:nvPr/>
        </p:nvSpPr>
        <p:spPr>
          <a:xfrm>
            <a:off x="2400300" y="2543321"/>
            <a:ext cx="647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b="1" dirty="0"/>
              <a:t>66</a:t>
            </a:r>
          </a:p>
        </p:txBody>
      </p:sp>
      <p:sp>
        <p:nvSpPr>
          <p:cNvPr id="42" name="TextBox 21">
            <a:extLst>
              <a:ext uri="{FF2B5EF4-FFF2-40B4-BE49-F238E27FC236}">
                <a16:creationId xmlns:a16="http://schemas.microsoft.com/office/drawing/2014/main" id="{E69EEF7F-89C9-4A43-984B-65BEE3687FE8}"/>
              </a:ext>
            </a:extLst>
          </p:cNvPr>
          <p:cNvSpPr txBox="1"/>
          <p:nvPr/>
        </p:nvSpPr>
        <p:spPr>
          <a:xfrm>
            <a:off x="6720160" y="2388607"/>
            <a:ext cx="547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b="1" dirty="0"/>
              <a:t>112</a:t>
            </a:r>
            <a:endParaRPr kumimoji="1" lang="en-US" altLang="ko-Kore-KR" sz="1100" b="1" dirty="0"/>
          </a:p>
        </p:txBody>
      </p:sp>
      <p:sp>
        <p:nvSpPr>
          <p:cNvPr id="46" name="TextBox 21">
            <a:extLst>
              <a:ext uri="{FF2B5EF4-FFF2-40B4-BE49-F238E27FC236}">
                <a16:creationId xmlns:a16="http://schemas.microsoft.com/office/drawing/2014/main" id="{69B2A069-A0BA-6F44-9A14-8161DD24C586}"/>
              </a:ext>
            </a:extLst>
          </p:cNvPr>
          <p:cNvSpPr txBox="1"/>
          <p:nvPr/>
        </p:nvSpPr>
        <p:spPr>
          <a:xfrm>
            <a:off x="9415030" y="2214464"/>
            <a:ext cx="522648" cy="26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100" b="1" dirty="0"/>
              <a:t>678</a:t>
            </a:r>
            <a:endParaRPr kumimoji="1" lang="en-US" altLang="ko-Kore-KR" sz="1100" b="1" dirty="0"/>
          </a:p>
        </p:txBody>
      </p:sp>
      <p:sp>
        <p:nvSpPr>
          <p:cNvPr id="49" name="TextBox 21">
            <a:extLst>
              <a:ext uri="{FF2B5EF4-FFF2-40B4-BE49-F238E27FC236}">
                <a16:creationId xmlns:a16="http://schemas.microsoft.com/office/drawing/2014/main" id="{256229D9-9A85-7E46-A45A-C4BF10234C20}"/>
              </a:ext>
            </a:extLst>
          </p:cNvPr>
          <p:cNvSpPr txBox="1"/>
          <p:nvPr/>
        </p:nvSpPr>
        <p:spPr>
          <a:xfrm>
            <a:off x="9928953" y="1976019"/>
            <a:ext cx="522648" cy="26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100" b="1" dirty="0"/>
              <a:t>956</a:t>
            </a:r>
            <a:endParaRPr kumimoji="1" lang="en-US" altLang="ko-Kore-KR" sz="1100" b="1" dirty="0"/>
          </a:p>
        </p:txBody>
      </p:sp>
      <p:sp>
        <p:nvSpPr>
          <p:cNvPr id="50" name="TextBox 21">
            <a:extLst>
              <a:ext uri="{FF2B5EF4-FFF2-40B4-BE49-F238E27FC236}">
                <a16:creationId xmlns:a16="http://schemas.microsoft.com/office/drawing/2014/main" id="{924E740D-42FE-8C4B-BABC-BCD663EC4D99}"/>
              </a:ext>
            </a:extLst>
          </p:cNvPr>
          <p:cNvSpPr txBox="1"/>
          <p:nvPr/>
        </p:nvSpPr>
        <p:spPr>
          <a:xfrm>
            <a:off x="10383740" y="1882532"/>
            <a:ext cx="6069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100" b="1" dirty="0"/>
              <a:t>1,061</a:t>
            </a:r>
            <a:endParaRPr kumimoji="1" lang="en-US" altLang="ko-Kore-KR" sz="1100" b="1" dirty="0"/>
          </a:p>
        </p:txBody>
      </p:sp>
      <p:sp>
        <p:nvSpPr>
          <p:cNvPr id="54" name="TextBox 21">
            <a:extLst>
              <a:ext uri="{FF2B5EF4-FFF2-40B4-BE49-F238E27FC236}">
                <a16:creationId xmlns:a16="http://schemas.microsoft.com/office/drawing/2014/main" id="{1D72DBFA-8800-B74C-A8C0-43272A07ABE7}"/>
              </a:ext>
            </a:extLst>
          </p:cNvPr>
          <p:cNvSpPr txBox="1"/>
          <p:nvPr/>
        </p:nvSpPr>
        <p:spPr>
          <a:xfrm>
            <a:off x="10885698" y="1910110"/>
            <a:ext cx="5974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100" b="1" dirty="0"/>
              <a:t>1,025</a:t>
            </a:r>
            <a:endParaRPr kumimoji="1" lang="en-US" altLang="ko-Kore-KR" sz="11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0992C19-D152-FE4F-8006-90C3D86DFFF4}"/>
              </a:ext>
            </a:extLst>
          </p:cNvPr>
          <p:cNvSpPr txBox="1"/>
          <p:nvPr/>
        </p:nvSpPr>
        <p:spPr>
          <a:xfrm>
            <a:off x="9319237" y="3321354"/>
            <a:ext cx="8418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900" b="1" dirty="0"/>
              <a:t>출처</a:t>
            </a:r>
            <a:r>
              <a:rPr kumimoji="1" lang="ko-KR" altLang="en-US" sz="900" b="1" dirty="0"/>
              <a:t> </a:t>
            </a:r>
            <a:r>
              <a:rPr kumimoji="1" lang="en-US" altLang="ko-KR" sz="900" b="1" dirty="0"/>
              <a:t>:</a:t>
            </a:r>
            <a:r>
              <a:rPr kumimoji="1" lang="ko-KR" altLang="en-US" sz="900" b="1" dirty="0"/>
              <a:t> </a:t>
            </a:r>
            <a:r>
              <a:rPr kumimoji="1" lang="en-US" altLang="ko-KR" sz="900" b="1" dirty="0"/>
              <a:t>WSTS</a:t>
            </a:r>
            <a:endParaRPr kumimoji="1" lang="ko-Kore-KR" altLang="en-US" sz="9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247F574-C809-F94B-BAF7-71249B79B716}"/>
              </a:ext>
            </a:extLst>
          </p:cNvPr>
          <p:cNvSpPr txBox="1"/>
          <p:nvPr/>
        </p:nvSpPr>
        <p:spPr>
          <a:xfrm>
            <a:off x="10316413" y="3321354"/>
            <a:ext cx="91242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900" b="1" dirty="0"/>
              <a:t>단위</a:t>
            </a:r>
            <a:r>
              <a:rPr kumimoji="1" lang="ko-KR" altLang="en-US" sz="900" b="1" dirty="0"/>
              <a:t> </a:t>
            </a:r>
            <a:r>
              <a:rPr kumimoji="1" lang="en-US" altLang="ko-KR" sz="900" b="1" dirty="0"/>
              <a:t>:</a:t>
            </a:r>
            <a:r>
              <a:rPr kumimoji="1" lang="ko-KR" altLang="en-US" sz="900" b="1" dirty="0"/>
              <a:t> 억 달러</a:t>
            </a:r>
            <a:endParaRPr kumimoji="1" lang="ko-Kore-KR" altLang="en-US" sz="900" b="1" dirty="0"/>
          </a:p>
        </p:txBody>
      </p:sp>
      <p:graphicFrame>
        <p:nvGraphicFramePr>
          <p:cNvPr id="30" name="차트 29">
            <a:extLst>
              <a:ext uri="{FF2B5EF4-FFF2-40B4-BE49-F238E27FC236}">
                <a16:creationId xmlns:a16="http://schemas.microsoft.com/office/drawing/2014/main" id="{9238A4DB-AD41-3043-ACB8-25FC007E0FB4}"/>
              </a:ext>
            </a:extLst>
          </p:cNvPr>
          <p:cNvGraphicFramePr/>
          <p:nvPr/>
        </p:nvGraphicFramePr>
        <p:xfrm>
          <a:off x="638709" y="4553038"/>
          <a:ext cx="1863000" cy="186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0" name="타원 59">
            <a:extLst>
              <a:ext uri="{FF2B5EF4-FFF2-40B4-BE49-F238E27FC236}">
                <a16:creationId xmlns:a16="http://schemas.microsoft.com/office/drawing/2014/main" id="{0C574E7B-CEA5-D44E-B7AC-33F02F25B72C}"/>
              </a:ext>
            </a:extLst>
          </p:cNvPr>
          <p:cNvSpPr/>
          <p:nvPr/>
        </p:nvSpPr>
        <p:spPr>
          <a:xfrm>
            <a:off x="1104459" y="5018788"/>
            <a:ext cx="931500" cy="9315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ctr"/>
          <a:lstStyle/>
          <a:p>
            <a:pPr algn="ctr"/>
            <a:endParaRPr kumimoji="1" lang="en-US" altLang="ko-Kore-KR" sz="12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ore-KR" altLang="en-US" sz="800" b="1" dirty="0">
                <a:solidFill>
                  <a:schemeClr val="tx1"/>
                </a:solidFill>
              </a:rPr>
              <a:t>세계</a:t>
            </a:r>
            <a:r>
              <a:rPr kumimoji="1" lang="ko-KR" altLang="en-US" sz="800" b="1" dirty="0">
                <a:solidFill>
                  <a:schemeClr val="tx1"/>
                </a:solidFill>
              </a:rPr>
              <a:t> 반도체</a:t>
            </a:r>
            <a:endParaRPr kumimoji="1" lang="en-US" altLang="ko-KR" sz="8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800" b="1" dirty="0">
                <a:solidFill>
                  <a:schemeClr val="tx1"/>
                </a:solidFill>
              </a:rPr>
              <a:t>파운드리 시장</a:t>
            </a:r>
            <a:endParaRPr kumimoji="1" lang="en-US" altLang="ko-KR" sz="8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800" b="1" dirty="0">
                <a:solidFill>
                  <a:schemeClr val="tx1"/>
                </a:solidFill>
              </a:rPr>
              <a:t>점유율</a:t>
            </a:r>
            <a:endParaRPr kumimoji="1" lang="en-US" altLang="ko-KR" sz="8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kumimoji="1"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9AA766-88C6-3E47-A14D-73FBFF081645}"/>
              </a:ext>
            </a:extLst>
          </p:cNvPr>
          <p:cNvSpPr txBox="1"/>
          <p:nvPr/>
        </p:nvSpPr>
        <p:spPr>
          <a:xfrm>
            <a:off x="-1080804" y="-3297448"/>
            <a:ext cx="2002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b="1" dirty="0"/>
              <a:t>TSMC - 4</a:t>
            </a:r>
            <a:r>
              <a:rPr kumimoji="1" lang="en-US" altLang="ko-KR" sz="1600" b="1" dirty="0"/>
              <a:t>6%</a:t>
            </a:r>
            <a:endParaRPr kumimoji="1" lang="ko-Kore-KR" altLang="en-US" sz="1600" b="1" dirty="0"/>
          </a:p>
        </p:txBody>
      </p:sp>
      <p:graphicFrame>
        <p:nvGraphicFramePr>
          <p:cNvPr id="69" name="차트 68">
            <a:extLst>
              <a:ext uri="{FF2B5EF4-FFF2-40B4-BE49-F238E27FC236}">
                <a16:creationId xmlns:a16="http://schemas.microsoft.com/office/drawing/2014/main" id="{5DEA6F0C-B0E2-9248-8DE4-F8FC3BEC7850}"/>
              </a:ext>
            </a:extLst>
          </p:cNvPr>
          <p:cNvGraphicFramePr/>
          <p:nvPr/>
        </p:nvGraphicFramePr>
        <p:xfrm>
          <a:off x="2368107" y="4554318"/>
          <a:ext cx="1863000" cy="186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70" name="타원 69">
            <a:extLst>
              <a:ext uri="{FF2B5EF4-FFF2-40B4-BE49-F238E27FC236}">
                <a16:creationId xmlns:a16="http://schemas.microsoft.com/office/drawing/2014/main" id="{422EA311-C4AC-9646-BC1C-36A71055DC91}"/>
              </a:ext>
            </a:extLst>
          </p:cNvPr>
          <p:cNvSpPr/>
          <p:nvPr/>
        </p:nvSpPr>
        <p:spPr>
          <a:xfrm>
            <a:off x="2833857" y="5020068"/>
            <a:ext cx="931500" cy="9315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ctr"/>
          <a:lstStyle/>
          <a:p>
            <a:pPr algn="ctr"/>
            <a:endParaRPr kumimoji="1" lang="en-US" altLang="ko-Kore-KR" sz="12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ore-KR" altLang="en-US" sz="800" b="1" dirty="0">
                <a:solidFill>
                  <a:schemeClr val="tx1"/>
                </a:solidFill>
              </a:rPr>
              <a:t>세계</a:t>
            </a:r>
            <a:r>
              <a:rPr kumimoji="1" lang="ko-KR" altLang="en-US" sz="800" b="1" dirty="0">
                <a:solidFill>
                  <a:schemeClr val="tx1"/>
                </a:solidFill>
              </a:rPr>
              <a:t> 반도체</a:t>
            </a:r>
            <a:endParaRPr kumimoji="1" lang="en-US" altLang="ko-KR" sz="8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800" b="1" dirty="0">
                <a:solidFill>
                  <a:schemeClr val="tx1"/>
                </a:solidFill>
              </a:rPr>
              <a:t>파운드리 시장</a:t>
            </a:r>
            <a:endParaRPr kumimoji="1" lang="en-US" altLang="ko-KR" sz="8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800" b="1" dirty="0">
                <a:solidFill>
                  <a:schemeClr val="tx1"/>
                </a:solidFill>
              </a:rPr>
              <a:t>점유율</a:t>
            </a:r>
            <a:endParaRPr kumimoji="1" lang="en-US" altLang="ko-KR" sz="8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kumimoji="1"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A4D4EC-5E0B-2041-B3BA-5D7E14BB03A2}"/>
              </a:ext>
            </a:extLst>
          </p:cNvPr>
          <p:cNvSpPr txBox="1"/>
          <p:nvPr/>
        </p:nvSpPr>
        <p:spPr>
          <a:xfrm>
            <a:off x="1240741" y="6205924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2</a:t>
            </a:r>
            <a:r>
              <a:rPr kumimoji="1" lang="en-US" altLang="ko-KR" b="1" dirty="0"/>
              <a:t>013</a:t>
            </a:r>
            <a:endParaRPr kumimoji="1" lang="ko-Kore-KR" altLang="en-US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ADB61AF-7169-6043-A5DF-851737F0131C}"/>
              </a:ext>
            </a:extLst>
          </p:cNvPr>
          <p:cNvSpPr txBox="1"/>
          <p:nvPr/>
        </p:nvSpPr>
        <p:spPr>
          <a:xfrm>
            <a:off x="3016166" y="6205924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2</a:t>
            </a:r>
            <a:r>
              <a:rPr kumimoji="1" lang="en-US" altLang="ko-KR" b="1" dirty="0"/>
              <a:t>019</a:t>
            </a:r>
            <a:endParaRPr kumimoji="1" lang="ko-Kore-KR" altLang="en-US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9AB262C-3FB0-1C4C-9A88-6E60EF7BF668}"/>
              </a:ext>
            </a:extLst>
          </p:cNvPr>
          <p:cNvSpPr txBox="1"/>
          <p:nvPr/>
        </p:nvSpPr>
        <p:spPr>
          <a:xfrm>
            <a:off x="4220339" y="4605433"/>
            <a:ext cx="1545616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 dirty="0"/>
              <a:t>Top 3 </a:t>
            </a:r>
            <a:r>
              <a:rPr kumimoji="1" lang="ko-KR" altLang="en-US" sz="1400" b="1" dirty="0"/>
              <a:t>점유율</a:t>
            </a:r>
            <a:endParaRPr kumimoji="1" lang="en-US" altLang="ko-KR" sz="1400" b="1" dirty="0"/>
          </a:p>
          <a:p>
            <a:pPr>
              <a:lnSpc>
                <a:spcPct val="150000"/>
              </a:lnSpc>
            </a:pPr>
            <a:r>
              <a:rPr kumimoji="1" lang="en-US" altLang="ko-KR" sz="1400" b="1" dirty="0"/>
              <a:t>64.4%</a:t>
            </a:r>
            <a:r>
              <a:rPr kumimoji="1" lang="ko-KR" altLang="en-US" sz="1400" b="1" dirty="0"/>
              <a:t> </a:t>
            </a:r>
            <a:r>
              <a:rPr kumimoji="1" lang="en-US" altLang="ko-KR" sz="1400" b="1" dirty="0"/>
              <a:t>-&gt;</a:t>
            </a:r>
            <a:r>
              <a:rPr kumimoji="1" lang="ko-KR" altLang="en-US" sz="1400" b="1" dirty="0"/>
              <a:t> </a:t>
            </a:r>
            <a:r>
              <a:rPr kumimoji="1" lang="en-US" altLang="ko-KR" sz="1400" b="1" dirty="0"/>
              <a:t>77.7%</a:t>
            </a:r>
            <a:endParaRPr kumimoji="1" lang="ko-Kore-KR" altLang="en-US" sz="1400" b="1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438E11A-A89D-BE46-9BD4-AC63D4AF5994}"/>
              </a:ext>
            </a:extLst>
          </p:cNvPr>
          <p:cNvSpPr/>
          <p:nvPr/>
        </p:nvSpPr>
        <p:spPr>
          <a:xfrm>
            <a:off x="4350660" y="5422442"/>
            <a:ext cx="180000" cy="180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214516D-239E-D14E-AEF0-F02D59D578FA}"/>
              </a:ext>
            </a:extLst>
          </p:cNvPr>
          <p:cNvSpPr/>
          <p:nvPr/>
        </p:nvSpPr>
        <p:spPr>
          <a:xfrm>
            <a:off x="4350660" y="5761064"/>
            <a:ext cx="180000" cy="180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E4F20A7-7652-DD4E-8D65-523B7D4C8269}"/>
              </a:ext>
            </a:extLst>
          </p:cNvPr>
          <p:cNvSpPr/>
          <p:nvPr/>
        </p:nvSpPr>
        <p:spPr>
          <a:xfrm>
            <a:off x="4350660" y="6099638"/>
            <a:ext cx="180000" cy="180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689FC52-035B-164E-9B45-073398A300FD}"/>
              </a:ext>
            </a:extLst>
          </p:cNvPr>
          <p:cNvSpPr txBox="1"/>
          <p:nvPr/>
        </p:nvSpPr>
        <p:spPr>
          <a:xfrm>
            <a:off x="4481143" y="6064439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UMIC</a:t>
            </a:r>
            <a:endParaRPr kumimoji="1" lang="en-US" altLang="ko-Kore-KR" sz="1200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134CFD8-42DD-2B4F-9AD3-1E7FA714D5D7}"/>
              </a:ext>
            </a:extLst>
          </p:cNvPr>
          <p:cNvSpPr txBox="1"/>
          <p:nvPr/>
        </p:nvSpPr>
        <p:spPr>
          <a:xfrm>
            <a:off x="4481143" y="5373362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/>
              <a:t>T</a:t>
            </a:r>
            <a:r>
              <a:rPr kumimoji="1" lang="en-US" altLang="ko-KR" sz="1200" b="1" dirty="0"/>
              <a:t>SMC</a:t>
            </a:r>
            <a:endParaRPr kumimoji="1" lang="en-US" altLang="ko-Kore-KR" sz="1200" b="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95E056-EAC4-554B-8E86-D574AA0F4D53}"/>
              </a:ext>
            </a:extLst>
          </p:cNvPr>
          <p:cNvSpPr txBox="1"/>
          <p:nvPr/>
        </p:nvSpPr>
        <p:spPr>
          <a:xfrm>
            <a:off x="4481143" y="571256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b="1" dirty="0"/>
              <a:t>삼성전자</a:t>
            </a:r>
            <a:endParaRPr kumimoji="1" lang="en-US" altLang="ko-Kore-KR" sz="1200" b="1" dirty="0"/>
          </a:p>
        </p:txBody>
      </p:sp>
      <p:sp>
        <p:nvSpPr>
          <p:cNvPr id="86" name="TextBox 21">
            <a:extLst>
              <a:ext uri="{FF2B5EF4-FFF2-40B4-BE49-F238E27FC236}">
                <a16:creationId xmlns:a16="http://schemas.microsoft.com/office/drawing/2014/main" id="{63D5715D-2B99-2443-B7AD-65DC5CE61C23}"/>
              </a:ext>
            </a:extLst>
          </p:cNvPr>
          <p:cNvSpPr txBox="1"/>
          <p:nvPr/>
        </p:nvSpPr>
        <p:spPr>
          <a:xfrm>
            <a:off x="7351484" y="5000479"/>
            <a:ext cx="547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100" b="1" dirty="0"/>
              <a:t>17%</a:t>
            </a:r>
            <a:endParaRPr kumimoji="1" lang="en-US" altLang="ko-Kore-KR" sz="1100" b="1" dirty="0"/>
          </a:p>
        </p:txBody>
      </p:sp>
      <p:sp>
        <p:nvSpPr>
          <p:cNvPr id="87" name="TextBox 21">
            <a:extLst>
              <a:ext uri="{FF2B5EF4-FFF2-40B4-BE49-F238E27FC236}">
                <a16:creationId xmlns:a16="http://schemas.microsoft.com/office/drawing/2014/main" id="{108ED660-89AF-8146-AF9E-819752AF6061}"/>
              </a:ext>
            </a:extLst>
          </p:cNvPr>
          <p:cNvSpPr txBox="1"/>
          <p:nvPr/>
        </p:nvSpPr>
        <p:spPr>
          <a:xfrm>
            <a:off x="8771973" y="5202365"/>
            <a:ext cx="547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b="1" dirty="0"/>
              <a:t>13%</a:t>
            </a:r>
            <a:endParaRPr kumimoji="1" lang="en-US" altLang="ko-Kore-KR" sz="1100" b="1" dirty="0"/>
          </a:p>
        </p:txBody>
      </p:sp>
      <p:sp>
        <p:nvSpPr>
          <p:cNvPr id="88" name="TextBox 21">
            <a:extLst>
              <a:ext uri="{FF2B5EF4-FFF2-40B4-BE49-F238E27FC236}">
                <a16:creationId xmlns:a16="http://schemas.microsoft.com/office/drawing/2014/main" id="{CCA5707D-1846-AC43-B564-4F19D901F7CA}"/>
              </a:ext>
            </a:extLst>
          </p:cNvPr>
          <p:cNvSpPr txBox="1"/>
          <p:nvPr/>
        </p:nvSpPr>
        <p:spPr>
          <a:xfrm>
            <a:off x="10240261" y="5448368"/>
            <a:ext cx="547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100" b="1" dirty="0"/>
              <a:t>8%</a:t>
            </a:r>
            <a:endParaRPr kumimoji="1" lang="en-US" altLang="ko-Kore-KR" sz="11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43EB0AC-96DA-4AD6-9D21-EDCBFF9F3307}"/>
              </a:ext>
            </a:extLst>
          </p:cNvPr>
          <p:cNvSpPr txBox="1"/>
          <p:nvPr/>
        </p:nvSpPr>
        <p:spPr>
          <a:xfrm>
            <a:off x="743866" y="828667"/>
            <a:ext cx="1139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반도체 기업들의 공격적인 투자로 인한 기술력 강화가 자사의 위협 요인으로 작용함에 따라 </a:t>
            </a:r>
            <a:r>
              <a:rPr kumimoji="1" lang="ko-KR" altLang="en-US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기술 경쟁력 향상 방안 </a:t>
            </a:r>
            <a:r>
              <a:rPr kumimoji="1"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필요</a:t>
            </a:r>
            <a:endParaRPr kumimoji="1" lang="ko-Kore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4850D43-8BDB-47EE-A039-51DB9BE0BB47}"/>
              </a:ext>
            </a:extLst>
          </p:cNvPr>
          <p:cNvSpPr txBox="1"/>
          <p:nvPr/>
        </p:nvSpPr>
        <p:spPr>
          <a:xfrm>
            <a:off x="743867" y="3731739"/>
            <a:ext cx="10704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반도체 선도기업의 시장 독점화로 당사의 매출도 영향을 받음에 따라 </a:t>
            </a:r>
            <a:r>
              <a:rPr kumimoji="1" lang="ko-KR" altLang="en-US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원가 절감을 통한 경쟁력 향상 </a:t>
            </a:r>
            <a:r>
              <a:rPr kumimoji="1"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필요</a:t>
            </a:r>
            <a:endParaRPr kumimoji="1" lang="ko-Kore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66" name="직선 연결선 8">
            <a:extLst>
              <a:ext uri="{FF2B5EF4-FFF2-40B4-BE49-F238E27FC236}">
                <a16:creationId xmlns:a16="http://schemas.microsoft.com/office/drawing/2014/main" id="{291495A0-77E1-44AA-8D9A-997F9AE9F4B0}"/>
              </a:ext>
            </a:extLst>
          </p:cNvPr>
          <p:cNvCxnSpPr>
            <a:cxnSpLocks/>
          </p:cNvCxnSpPr>
          <p:nvPr/>
        </p:nvCxnSpPr>
        <p:spPr>
          <a:xfrm>
            <a:off x="676468" y="819253"/>
            <a:ext cx="0" cy="378746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8">
            <a:extLst>
              <a:ext uri="{FF2B5EF4-FFF2-40B4-BE49-F238E27FC236}">
                <a16:creationId xmlns:a16="http://schemas.microsoft.com/office/drawing/2014/main" id="{746D58DA-6836-4492-B234-C3C51962BD09}"/>
              </a:ext>
            </a:extLst>
          </p:cNvPr>
          <p:cNvCxnSpPr>
            <a:cxnSpLocks/>
          </p:cNvCxnSpPr>
          <p:nvPr/>
        </p:nvCxnSpPr>
        <p:spPr>
          <a:xfrm>
            <a:off x="676468" y="3726208"/>
            <a:ext cx="0" cy="433077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970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>
            <a:extLst>
              <a:ext uri="{FF2B5EF4-FFF2-40B4-BE49-F238E27FC236}">
                <a16:creationId xmlns:a16="http://schemas.microsoft.com/office/drawing/2014/main" id="{6420964C-3E54-43F0-B2A2-809EFD530352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6" name="Line 10">
              <a:extLst>
                <a:ext uri="{FF2B5EF4-FFF2-40B4-BE49-F238E27FC236}">
                  <a16:creationId xmlns:a16="http://schemas.microsoft.com/office/drawing/2014/main" id="{42A10B74-BAB5-4579-96AD-A6F79BC8BC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7" name="Line 11">
              <a:extLst>
                <a:ext uri="{FF2B5EF4-FFF2-40B4-BE49-F238E27FC236}">
                  <a16:creationId xmlns:a16="http://schemas.microsoft.com/office/drawing/2014/main" id="{6BE01F20-7BD6-45E3-AD5F-2015DCC2915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ACF66923-7C9D-40CD-B9EF-566FE5C40136}"/>
              </a:ext>
            </a:extLst>
          </p:cNvPr>
          <p:cNvSpPr txBox="1"/>
          <p:nvPr/>
        </p:nvSpPr>
        <p:spPr bwMode="auto">
          <a:xfrm flipH="1">
            <a:off x="623888" y="1341868"/>
            <a:ext cx="5327650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글로벌 반도체 기업 수율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D7B24A6-01F2-466C-86EC-D230061DD917}"/>
              </a:ext>
            </a:extLst>
          </p:cNvPr>
          <p:cNvSpPr txBox="1"/>
          <p:nvPr/>
        </p:nvSpPr>
        <p:spPr bwMode="auto">
          <a:xfrm flipH="1">
            <a:off x="6235797" y="1341868"/>
            <a:ext cx="5328000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수율과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제조원가의 관계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5F6EE99-C47C-4793-9AF8-1D11EF05B35E}"/>
              </a:ext>
            </a:extLst>
          </p:cNvPr>
          <p:cNvSpPr txBox="1"/>
          <p:nvPr/>
        </p:nvSpPr>
        <p:spPr bwMode="auto">
          <a:xfrm flipH="1">
            <a:off x="623713" y="3853532"/>
            <a:ext cx="10939909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C54BC8D-6A48-43CC-8C1B-37924720123E}"/>
              </a:ext>
            </a:extLst>
          </p:cNvPr>
          <p:cNvSpPr/>
          <p:nvPr/>
        </p:nvSpPr>
        <p:spPr>
          <a:xfrm>
            <a:off x="6235973" y="1764018"/>
            <a:ext cx="5327649" cy="1998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D2645EE-0459-41EC-A2D0-A605054B8187}"/>
              </a:ext>
            </a:extLst>
          </p:cNvPr>
          <p:cNvSpPr/>
          <p:nvPr/>
        </p:nvSpPr>
        <p:spPr>
          <a:xfrm>
            <a:off x="623888" y="4306200"/>
            <a:ext cx="10939734" cy="233334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E23B925-3DF5-489C-824B-B0322530D70F}"/>
              </a:ext>
            </a:extLst>
          </p:cNvPr>
          <p:cNvSpPr/>
          <p:nvPr/>
        </p:nvSpPr>
        <p:spPr>
          <a:xfrm>
            <a:off x="623889" y="1764018"/>
            <a:ext cx="5327649" cy="1998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3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D026F70C-F208-4170-805D-E9505617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A39E6B-F94F-4A6B-B728-5EA664A1D4B2}"/>
              </a:ext>
            </a:extLst>
          </p:cNvPr>
          <p:cNvSpPr txBox="1"/>
          <p:nvPr/>
        </p:nvSpPr>
        <p:spPr>
          <a:xfrm>
            <a:off x="2761769" y="522561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중국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D15038D-B5CF-5341-8509-7BDB2F6EB4E0}"/>
              </a:ext>
            </a:extLst>
          </p:cNvPr>
          <p:cNvSpPr/>
          <p:nvPr/>
        </p:nvSpPr>
        <p:spPr>
          <a:xfrm>
            <a:off x="8515684" y="2783958"/>
            <a:ext cx="311992" cy="172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436A85E9-D555-844D-91E4-D6275F088BFF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현황 및 개선기회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BDE387-9FE1-B242-B4A9-41FC95C1ACFB}"/>
              </a:ext>
            </a:extLst>
          </p:cNvPr>
          <p:cNvSpPr txBox="1"/>
          <p:nvPr/>
        </p:nvSpPr>
        <p:spPr>
          <a:xfrm>
            <a:off x="9031691" y="2096904"/>
            <a:ext cx="1877437" cy="772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ore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웨이퍼</a:t>
            </a:r>
            <a:r>
              <a:rPr kumimoji="1"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ore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수율</a:t>
            </a:r>
            <a:r>
              <a:rPr kumimoji="1"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10%</a:t>
            </a:r>
            <a:r>
              <a:rPr kumimoji="1"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endParaRPr kumimoji="1" lang="en-US" altLang="ko-KR" sz="1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200000"/>
              </a:lnSpc>
            </a:pPr>
            <a:r>
              <a:rPr kumimoji="1"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웨이퍼당 제조원가  </a:t>
            </a:r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17%</a:t>
            </a:r>
          </a:p>
        </p:txBody>
      </p:sp>
      <p:sp>
        <p:nvSpPr>
          <p:cNvPr id="38" name="아래쪽 화살표[D] 37">
            <a:extLst>
              <a:ext uri="{FF2B5EF4-FFF2-40B4-BE49-F238E27FC236}">
                <a16:creationId xmlns:a16="http://schemas.microsoft.com/office/drawing/2014/main" id="{8DADAB0D-9442-5D4B-9B04-1DE5C23B70D0}"/>
              </a:ext>
            </a:extLst>
          </p:cNvPr>
          <p:cNvSpPr/>
          <p:nvPr/>
        </p:nvSpPr>
        <p:spPr>
          <a:xfrm rot="10800000">
            <a:off x="10321032" y="2272351"/>
            <a:ext cx="180000" cy="1800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아래쪽 화살표[D] 38">
            <a:extLst>
              <a:ext uri="{FF2B5EF4-FFF2-40B4-BE49-F238E27FC236}">
                <a16:creationId xmlns:a16="http://schemas.microsoft.com/office/drawing/2014/main" id="{2AE30AAE-A460-D744-8A6C-2F2B6C56CF6D}"/>
              </a:ext>
            </a:extLst>
          </p:cNvPr>
          <p:cNvSpPr/>
          <p:nvPr/>
        </p:nvSpPr>
        <p:spPr>
          <a:xfrm>
            <a:off x="10819128" y="2646151"/>
            <a:ext cx="180000" cy="18000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0F76F4-59A4-534F-A0B1-A46E2724F3DF}"/>
              </a:ext>
            </a:extLst>
          </p:cNvPr>
          <p:cNvSpPr txBox="1"/>
          <p:nvPr/>
        </p:nvSpPr>
        <p:spPr>
          <a:xfrm>
            <a:off x="9031691" y="2999631"/>
            <a:ext cx="2504212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수율 </a:t>
            </a:r>
            <a:r>
              <a:rPr kumimoji="1" lang="en-US" altLang="ko-KR" sz="1400" b="1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1%</a:t>
            </a:r>
            <a:r>
              <a:rPr kumimoji="1" lang="ko-KR" altLang="en-US" sz="1400" b="1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400" b="1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=</a:t>
            </a:r>
            <a:r>
              <a:rPr kumimoji="1" lang="ko-KR" altLang="en-US" sz="1400" b="1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연간 수천억 절감</a:t>
            </a:r>
            <a:endParaRPr kumimoji="1" lang="en-US" altLang="ko-KR" sz="1400" b="1" i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/>
            <a:r>
              <a:rPr kumimoji="1" lang="en-US" altLang="ko-KR" sz="105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ko-KR" altLang="en-US" sz="105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삼성전자 기준</a:t>
            </a:r>
            <a:r>
              <a:rPr kumimoji="1" lang="en-US" altLang="ko-KR" sz="105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endParaRPr kumimoji="1" lang="ko-Kore-KR" altLang="en-US" sz="105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aphicFrame>
        <p:nvGraphicFramePr>
          <p:cNvPr id="44" name="차트 43">
            <a:extLst>
              <a:ext uri="{FF2B5EF4-FFF2-40B4-BE49-F238E27FC236}">
                <a16:creationId xmlns:a16="http://schemas.microsoft.com/office/drawing/2014/main" id="{CBBDF7D7-7D71-944E-BD77-8EE926FE3E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6573872"/>
              </p:ext>
            </p:extLst>
          </p:nvPr>
        </p:nvGraphicFramePr>
        <p:xfrm>
          <a:off x="1093597" y="1890952"/>
          <a:ext cx="4453320" cy="1980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3A8F3FB0-52CE-4964-991C-2A90ED8D898C}"/>
              </a:ext>
            </a:extLst>
          </p:cNvPr>
          <p:cNvGrpSpPr/>
          <p:nvPr/>
        </p:nvGrpSpPr>
        <p:grpSpPr>
          <a:xfrm>
            <a:off x="1168110" y="5402535"/>
            <a:ext cx="3044450" cy="838152"/>
            <a:chOff x="868018" y="5260955"/>
            <a:chExt cx="2772897" cy="61278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2119DC0-0B01-4D7B-B3F4-FDE9A39525E9}"/>
                </a:ext>
              </a:extLst>
            </p:cNvPr>
            <p:cNvSpPr txBox="1"/>
            <p:nvPr/>
          </p:nvSpPr>
          <p:spPr>
            <a:xfrm>
              <a:off x="868018" y="5430235"/>
              <a:ext cx="10198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불량률 </a:t>
              </a:r>
              <a:r>
                <a:rPr lang="en-US" altLang="ko-KR" sz="1600" b="1" dirty="0"/>
                <a:t>=</a:t>
              </a:r>
              <a:endParaRPr lang="ko-KR" altLang="en-US" sz="1600" b="1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F4306EF1-F764-402D-81E7-FD93A87B1FC4}"/>
                </a:ext>
              </a:extLst>
            </p:cNvPr>
            <p:cNvSpPr txBox="1"/>
            <p:nvPr/>
          </p:nvSpPr>
          <p:spPr>
            <a:xfrm>
              <a:off x="1933677" y="5260955"/>
              <a:ext cx="1673477" cy="2475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/>
                <a:t>생산된 불량 칩 수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F5FA08A-9D66-48F6-BD52-057EB766D8EE}"/>
                </a:ext>
              </a:extLst>
            </p:cNvPr>
            <p:cNvSpPr txBox="1"/>
            <p:nvPr/>
          </p:nvSpPr>
          <p:spPr>
            <a:xfrm>
              <a:off x="1933677" y="5626218"/>
              <a:ext cx="1673477" cy="2475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/>
                <a:t>목표한 전체 칩 수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F33828C4-4FFD-4B8F-BD55-5FF0720D95C1}"/>
                </a:ext>
              </a:extLst>
            </p:cNvPr>
            <p:cNvCxnSpPr>
              <a:cxnSpLocks/>
            </p:cNvCxnSpPr>
            <p:nvPr/>
          </p:nvCxnSpPr>
          <p:spPr>
            <a:xfrm>
              <a:off x="1829027" y="5556511"/>
              <a:ext cx="181188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표 17">
            <a:extLst>
              <a:ext uri="{FF2B5EF4-FFF2-40B4-BE49-F238E27FC236}">
                <a16:creationId xmlns:a16="http://schemas.microsoft.com/office/drawing/2014/main" id="{126332A6-ECCE-489A-A2B8-5B8B75376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490199"/>
              </p:ext>
            </p:extLst>
          </p:nvPr>
        </p:nvGraphicFramePr>
        <p:xfrm>
          <a:off x="4632603" y="5342359"/>
          <a:ext cx="6366525" cy="1066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305">
                  <a:extLst>
                    <a:ext uri="{9D8B030D-6E8A-4147-A177-3AD203B41FA5}">
                      <a16:colId xmlns:a16="http://schemas.microsoft.com/office/drawing/2014/main" val="2190120354"/>
                    </a:ext>
                  </a:extLst>
                </a:gridCol>
                <a:gridCol w="1273305">
                  <a:extLst>
                    <a:ext uri="{9D8B030D-6E8A-4147-A177-3AD203B41FA5}">
                      <a16:colId xmlns:a16="http://schemas.microsoft.com/office/drawing/2014/main" val="1210983257"/>
                    </a:ext>
                  </a:extLst>
                </a:gridCol>
                <a:gridCol w="1273305">
                  <a:extLst>
                    <a:ext uri="{9D8B030D-6E8A-4147-A177-3AD203B41FA5}">
                      <a16:colId xmlns:a16="http://schemas.microsoft.com/office/drawing/2014/main" val="940203181"/>
                    </a:ext>
                  </a:extLst>
                </a:gridCol>
                <a:gridCol w="1273305">
                  <a:extLst>
                    <a:ext uri="{9D8B030D-6E8A-4147-A177-3AD203B41FA5}">
                      <a16:colId xmlns:a16="http://schemas.microsoft.com/office/drawing/2014/main" val="2227008185"/>
                    </a:ext>
                  </a:extLst>
                </a:gridCol>
                <a:gridCol w="1273305">
                  <a:extLst>
                    <a:ext uri="{9D8B030D-6E8A-4147-A177-3AD203B41FA5}">
                      <a16:colId xmlns:a16="http://schemas.microsoft.com/office/drawing/2014/main" val="153548903"/>
                    </a:ext>
                  </a:extLst>
                </a:gridCol>
              </a:tblGrid>
              <a:tr h="5332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지표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현재수준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‘21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‘22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’23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89774509"/>
                  </a:ext>
                </a:extLst>
              </a:tr>
              <a:tr h="5332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불량률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(%)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i="1" dirty="0">
                          <a:solidFill>
                            <a:srgbClr val="0000FF"/>
                          </a:solidFill>
                        </a:rPr>
                        <a:t>3</a:t>
                      </a:r>
                      <a:endParaRPr lang="ko-KR" altLang="en-US" sz="2400" b="1" i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635170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5BC6459-942C-2E40-9B13-B6527D09AC19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68" b="93659" l="9778" r="89778">
                        <a14:foregroundMark x1="47556" y1="10244" x2="47556" y2="10244"/>
                        <a14:foregroundMark x1="85333" y1="50244" x2="85333" y2="50244"/>
                        <a14:foregroundMark x1="87111" y1="46829" x2="87111" y2="46829"/>
                        <a14:foregroundMark x1="57778" y1="89756" x2="46222" y2="90732"/>
                        <a14:foregroundMark x1="63111" y1="80000" x2="63111" y2="80000"/>
                        <a14:foregroundMark x1="48444" y1="93659" x2="44889" y2="93659"/>
                        <a14:foregroundMark x1="43111" y1="92683" x2="53778" y2="93659"/>
                        <a14:foregroundMark x1="61778" y1="89268" x2="75111" y2="72195"/>
                        <a14:foregroundMark x1="60889" y1="27805" x2="39111" y2="20488"/>
                        <a14:foregroundMark x1="32889" y1="22439" x2="16444" y2="44390"/>
                        <a14:foregroundMark x1="22222" y1="60976" x2="43111" y2="69268"/>
                        <a14:foregroundMark x1="50667" y1="35610" x2="43111" y2="62927"/>
                        <a14:foregroundMark x1="43111" y1="62927" x2="62667" y2="43415"/>
                        <a14:foregroundMark x1="62667" y1="43415" x2="38222" y2="57073"/>
                        <a14:foregroundMark x1="38222" y1="57073" x2="40000" y2="614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333" y="2023388"/>
            <a:ext cx="1428746" cy="121445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F99B5CA-4029-FA4B-AEF9-9A149A60B129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51773" y1="30303" x2="36525" y2="42424"/>
                        <a14:foregroundMark x1="36525" y1="42424" x2="52837" y2="61953"/>
                        <a14:foregroundMark x1="52837" y1="61953" x2="56383" y2="37710"/>
                        <a14:foregroundMark x1="56383" y1="37710" x2="28014" y2="39057"/>
                        <a14:foregroundMark x1="28014" y1="39057" x2="42908" y2="56566"/>
                        <a14:foregroundMark x1="42908" y1="56566" x2="48227" y2="51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732" y="1921474"/>
            <a:ext cx="1586930" cy="15475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A8B9FBB-0A60-BE47-AD6D-569880AAE68D}"/>
              </a:ext>
            </a:extLst>
          </p:cNvPr>
          <p:cNvSpPr txBox="1"/>
          <p:nvPr/>
        </p:nvSpPr>
        <p:spPr>
          <a:xfrm>
            <a:off x="6341734" y="3226376"/>
            <a:ext cx="1151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b="1" dirty="0"/>
              <a:t>불량률</a:t>
            </a:r>
            <a:r>
              <a:rPr kumimoji="1" lang="ko-KR" altLang="en-US" sz="1400" b="1" dirty="0"/>
              <a:t> </a:t>
            </a:r>
            <a:r>
              <a:rPr kumimoji="1" lang="en-US" altLang="ko-KR" sz="1400" b="1" dirty="0"/>
              <a:t>30%</a:t>
            </a:r>
            <a:endParaRPr kumimoji="1" lang="ko-Kore-KR" altLang="en-US" sz="14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5D15224-3EDC-9A4C-B7EA-B99F4F6B28A2}"/>
              </a:ext>
            </a:extLst>
          </p:cNvPr>
          <p:cNvSpPr txBox="1"/>
          <p:nvPr/>
        </p:nvSpPr>
        <p:spPr>
          <a:xfrm>
            <a:off x="7831232" y="3237845"/>
            <a:ext cx="1151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b="1" dirty="0"/>
              <a:t>불량률</a:t>
            </a:r>
            <a:r>
              <a:rPr kumimoji="1" lang="ko-KR" altLang="en-US" sz="1400" b="1" dirty="0"/>
              <a:t> </a:t>
            </a:r>
            <a:r>
              <a:rPr kumimoji="1" lang="en-US" altLang="ko-KR" sz="1400" b="1" dirty="0"/>
              <a:t>60%</a:t>
            </a:r>
            <a:endParaRPr kumimoji="1" lang="ko-Kore-KR" altLang="en-US" sz="1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AB91A9-B668-1046-B665-98C7DD9C79A8}"/>
              </a:ext>
            </a:extLst>
          </p:cNvPr>
          <p:cNvSpPr txBox="1"/>
          <p:nvPr/>
        </p:nvSpPr>
        <p:spPr>
          <a:xfrm>
            <a:off x="1409532" y="4550185"/>
            <a:ext cx="9368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b="1" dirty="0"/>
              <a:t>”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2023</a:t>
            </a:r>
            <a:r>
              <a:rPr kumimoji="1" lang="ko-KR" altLang="en-US" sz="2400" b="1" dirty="0"/>
              <a:t>년까지 불량률 </a:t>
            </a:r>
            <a:r>
              <a:rPr kumimoji="1" lang="en-US" altLang="ko-KR" sz="2400" b="1" dirty="0">
                <a:solidFill>
                  <a:srgbClr val="0000FF"/>
                </a:solidFill>
              </a:rPr>
              <a:t>7%</a:t>
            </a:r>
            <a:r>
              <a:rPr kumimoji="1" lang="ko-KR" altLang="en-US" sz="24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2400" b="1" dirty="0">
                <a:solidFill>
                  <a:srgbClr val="0000FF"/>
                </a:solidFill>
              </a:rPr>
              <a:t>-&gt;</a:t>
            </a:r>
            <a:r>
              <a:rPr kumimoji="1" lang="ko-KR" altLang="en-US" sz="2400" b="1" dirty="0">
                <a:solidFill>
                  <a:srgbClr val="0000FF"/>
                </a:solidFill>
              </a:rPr>
              <a:t> </a:t>
            </a:r>
            <a:r>
              <a:rPr kumimoji="1" lang="en-US" altLang="ko-KR" sz="2400" b="1" dirty="0">
                <a:solidFill>
                  <a:srgbClr val="0000FF"/>
                </a:solidFill>
              </a:rPr>
              <a:t>3%</a:t>
            </a:r>
            <a:r>
              <a:rPr kumimoji="1" lang="ko-KR" altLang="en-US" sz="2400" b="1" dirty="0">
                <a:solidFill>
                  <a:srgbClr val="0000FF"/>
                </a:solidFill>
              </a:rPr>
              <a:t> </a:t>
            </a:r>
            <a:r>
              <a:rPr kumimoji="1" lang="ko-KR" altLang="en-US" sz="2400" b="1" dirty="0"/>
              <a:t>수준의 공정기술 개발을 목표 </a:t>
            </a:r>
            <a:r>
              <a:rPr kumimoji="1" lang="en-US" altLang="ko-KR" sz="2400" b="1" dirty="0"/>
              <a:t>”</a:t>
            </a:r>
            <a:endParaRPr kumimoji="1" lang="en-US" altLang="ko-Kore-KR" sz="2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49F5DD-3FE1-4FEA-BB34-50521ABE7ED0}"/>
              </a:ext>
            </a:extLst>
          </p:cNvPr>
          <p:cNvSpPr txBox="1"/>
          <p:nvPr/>
        </p:nvSpPr>
        <p:spPr>
          <a:xfrm>
            <a:off x="743867" y="746590"/>
            <a:ext cx="107920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반도체</a:t>
            </a:r>
            <a:r>
              <a:rPr kumimoji="1"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산업의 수율은 기업의 제조원가에 영향을 미치고</a:t>
            </a:r>
            <a:r>
              <a:rPr kumimoji="1"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, </a:t>
            </a:r>
            <a:r>
              <a:rPr kumimoji="1"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기업의 기술 신뢰성을 나타내기 때문에 </a:t>
            </a:r>
            <a:r>
              <a:rPr kumimoji="1"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수율을</a:t>
            </a:r>
            <a:r>
              <a:rPr kumimoji="1"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획기적으로 개선하기 위한 </a:t>
            </a:r>
            <a:r>
              <a:rPr kumimoji="1" lang="ko-KR" altLang="en-US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공정 개선 활동이 필요</a:t>
            </a:r>
            <a:endParaRPr kumimoji="1" lang="ko-Kore-KR" altLang="en-US" sz="1600" b="1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cxnSp>
        <p:nvCxnSpPr>
          <p:cNvPr id="34" name="직선 연결선 8">
            <a:extLst>
              <a:ext uri="{FF2B5EF4-FFF2-40B4-BE49-F238E27FC236}">
                <a16:creationId xmlns:a16="http://schemas.microsoft.com/office/drawing/2014/main" id="{49D1B65B-B3E4-4B09-AA70-881DCEC85F31}"/>
              </a:ext>
            </a:extLst>
          </p:cNvPr>
          <p:cNvCxnSpPr>
            <a:cxnSpLocks/>
          </p:cNvCxnSpPr>
          <p:nvPr/>
        </p:nvCxnSpPr>
        <p:spPr>
          <a:xfrm>
            <a:off x="676468" y="819253"/>
            <a:ext cx="0" cy="433077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110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반도체 8대 공정] 1탄, &amp;#39;웨이퍼&amp;#39;란 무엇일까요?">
            <a:extLst>
              <a:ext uri="{FF2B5EF4-FFF2-40B4-BE49-F238E27FC236}">
                <a16:creationId xmlns:a16="http://schemas.microsoft.com/office/drawing/2014/main" id="{51E53B37-B94A-3444-90C8-DB8149C42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07" y="1837085"/>
            <a:ext cx="2967160" cy="1694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9DCDFBA-E037-0948-9EDF-0FA1838FC0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564" y="1887087"/>
            <a:ext cx="2629974" cy="1627979"/>
          </a:xfrm>
          <a:prstGeom prst="rect">
            <a:avLst/>
          </a:prstGeom>
        </p:spPr>
      </p:pic>
      <p:pic>
        <p:nvPicPr>
          <p:cNvPr id="1030" name="Picture 6" descr="Control of lithography in semiconductor manufacturing | Semantic Scholar">
            <a:extLst>
              <a:ext uri="{FF2B5EF4-FFF2-40B4-BE49-F238E27FC236}">
                <a16:creationId xmlns:a16="http://schemas.microsoft.com/office/drawing/2014/main" id="{FAA27E62-D795-D44C-B1C7-E901ED3B4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981" b="89812" l="9911" r="89866">
                        <a14:foregroundMark x1="24292" y1="21448" x2="23398" y2="24397"/>
                        <a14:foregroundMark x1="22876" y1="25335" x2="23398" y2="41957"/>
                        <a14:foregroundMark x1="23398" y1="41957" x2="23398" y2="41957"/>
                        <a14:foregroundMark x1="22727" y1="33110" x2="23100" y2="56300"/>
                        <a14:foregroundMark x1="24441" y1="81635" x2="24441" y2="81635"/>
                        <a14:foregroundMark x1="25335" y1="82440" x2="25335" y2="82440"/>
                        <a14:foregroundMark x1="25782" y1="82038" x2="25782" y2="82038"/>
                        <a14:foregroundMark x1="22876" y1="21448" x2="22876" y2="21448"/>
                        <a14:foregroundMark x1="22355" y1="19035" x2="22355" y2="19035"/>
                        <a14:foregroundMark x1="22057" y1="16756" x2="22057" y2="16756"/>
                        <a14:foregroundMark x1="21833" y1="16220" x2="22131" y2="16354"/>
                        <a14:foregroundMark x1="22131" y1="15550" x2="25559" y2="18901"/>
                        <a14:foregroundMark x1="26230" y1="18231" x2="26602" y2="19303"/>
                        <a14:foregroundMark x1="28092" y1="20241" x2="30700" y2="21448"/>
                        <a14:foregroundMark x1="30253" y1="20912" x2="32638" y2="23324"/>
                        <a14:foregroundMark x1="32191" y1="24531" x2="27049" y2="30697"/>
                        <a14:foregroundMark x1="32191" y1="25335" x2="32191" y2="25335"/>
                        <a14:foregroundMark x1="32712" y1="25603" x2="32712" y2="25603"/>
                        <a14:foregroundMark x1="32861" y1="24933" x2="32861" y2="24933"/>
                        <a14:foregroundMark x1="32936" y1="24799" x2="32936" y2="24799"/>
                        <a14:foregroundMark x1="32936" y1="24531" x2="32936" y2="24531"/>
                        <a14:foregroundMark x1="32936" y1="24129" x2="32936" y2="24129"/>
                        <a14:foregroundMark x1="32712" y1="23592" x2="32712" y2="23592"/>
                        <a14:foregroundMark x1="32861" y1="23995" x2="33159" y2="25335"/>
                        <a14:foregroundMark x1="33159" y1="25335" x2="32861" y2="26408"/>
                        <a14:foregroundMark x1="30551" y1="21448" x2="32861" y2="22118"/>
                        <a14:foregroundMark x1="28838" y1="20107" x2="30924" y2="22252"/>
                        <a14:foregroundMark x1="27869" y1="19303" x2="32042" y2="22654"/>
                        <a14:foregroundMark x1="25559" y1="17560" x2="30999" y2="21716"/>
                        <a14:foregroundMark x1="28838" y1="19303" x2="33308" y2="22520"/>
                        <a14:foregroundMark x1="32489" y1="22520" x2="33159" y2="23324"/>
                        <a14:foregroundMark x1="33159" y1="23324" x2="33383" y2="24933"/>
                        <a14:foregroundMark x1="33383" y1="23592" x2="33308" y2="25201"/>
                        <a14:foregroundMark x1="32712" y1="26005" x2="32712" y2="27078"/>
                        <a14:foregroundMark x1="32936" y1="26139" x2="31669" y2="28418"/>
                        <a14:foregroundMark x1="23398" y1="11528" x2="25112" y2="11662"/>
                        <a14:foregroundMark x1="23770" y1="9786" x2="25559" y2="10054"/>
                        <a14:foregroundMark x1="24218" y1="8981" x2="25559" y2="9249"/>
                        <a14:foregroundMark x1="32042" y1="71582" x2="32042" y2="71582"/>
                        <a14:foregroundMark x1="32489" y1="72386" x2="32489" y2="72386"/>
                        <a14:foregroundMark x1="31818" y1="73861" x2="31818" y2="73861"/>
                        <a14:foregroundMark x1="34128" y1="70375" x2="34128" y2="70375"/>
                        <a14:foregroundMark x1="34575" y1="69571" x2="34575" y2="69571"/>
                        <a14:foregroundMark x1="25782" y1="71850" x2="25782" y2="71850"/>
                        <a14:foregroundMark x1="21833" y1="73592" x2="21833" y2="73592"/>
                        <a14:foregroundMark x1="20939" y1="73995" x2="23547" y2="75469"/>
                        <a14:foregroundMark x1="19449" y1="72654" x2="23621" y2="72654"/>
                        <a14:foregroundMark x1="32191" y1="27882" x2="32191" y2="27882"/>
                        <a14:foregroundMark x1="32638" y1="27078" x2="32638" y2="27078"/>
                        <a14:foregroundMark x1="32861" y1="26810" x2="32861" y2="26810"/>
                        <a14:foregroundMark x1="33085" y1="26139" x2="33085" y2="26139"/>
                        <a14:foregroundMark x1="33308" y1="26005" x2="33308" y2="26005"/>
                        <a14:foregroundMark x1="33308" y1="23592" x2="33383" y2="24933"/>
                        <a14:foregroundMark x1="33085" y1="23995" x2="33159" y2="25737"/>
                        <a14:foregroundMark x1="33085" y1="26005" x2="32265" y2="27882"/>
                        <a14:backgroundMark x1="74292" y1="42761" x2="60879" y2="77480"/>
                        <a14:backgroundMark x1="60879" y1="77480" x2="60879" y2="77480"/>
                        <a14:backgroundMark x1="71684" y1="40080" x2="56259" y2="84316"/>
                        <a14:backgroundMark x1="64531" y1="49464" x2="53502" y2="83378"/>
                        <a14:backgroundMark x1="74441" y1="50268" x2="65201" y2="89276"/>
                        <a14:backgroundMark x1="65201" y1="89276" x2="65201" y2="89410"/>
                        <a14:backgroundMark x1="80328" y1="46783" x2="69672" y2="89812"/>
                        <a14:backgroundMark x1="87481" y1="54960" x2="81371" y2="868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762" y="1719321"/>
            <a:ext cx="4237775" cy="214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ight Major Steps to Semiconductor Fabrication, Part 5: Etching a Circuit  Pattern – Samsung Global Newsroom">
            <a:extLst>
              <a:ext uri="{FF2B5EF4-FFF2-40B4-BE49-F238E27FC236}">
                <a16:creationId xmlns:a16="http://schemas.microsoft.com/office/drawing/2014/main" id="{9442F53F-3465-DC4E-BECD-C80DC4572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55556" y1="63492" x2="55676" y2="78042"/>
                        <a14:foregroundMark x1="54589" y1="63492" x2="54831" y2="62434"/>
                        <a14:backgroundMark x1="33816" y1="48942" x2="34300" y2="71429"/>
                        <a14:backgroundMark x1="35749" y1="44180" x2="36232" y2="59259"/>
                        <a14:backgroundMark x1="36232" y1="48413" x2="37923" y2="80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796" y="1359261"/>
            <a:ext cx="5683046" cy="259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96838AE-BAF4-4178-967C-FC0C5C8D8521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반도체 공정의 이해</a:t>
            </a: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F166E9BC-34FD-45EB-A4FE-1804EF562D7E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4" name="Line 10">
              <a:extLst>
                <a:ext uri="{FF2B5EF4-FFF2-40B4-BE49-F238E27FC236}">
                  <a16:creationId xmlns:a16="http://schemas.microsoft.com/office/drawing/2014/main" id="{AF14879D-250E-4FB7-B400-74681646E44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5" name="Line 11">
              <a:extLst>
                <a:ext uri="{FF2B5EF4-FFF2-40B4-BE49-F238E27FC236}">
                  <a16:creationId xmlns:a16="http://schemas.microsoft.com/office/drawing/2014/main" id="{16A8778D-0BD8-412F-A7CA-A42C6349212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pic>
        <p:nvPicPr>
          <p:cNvPr id="6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EBDC6B48-B795-4B1D-BD84-3353D0AFE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연결선 8">
            <a:extLst>
              <a:ext uri="{FF2B5EF4-FFF2-40B4-BE49-F238E27FC236}">
                <a16:creationId xmlns:a16="http://schemas.microsoft.com/office/drawing/2014/main" id="{0C7353B9-1951-45B3-9CF5-D626F0B9FDD9}"/>
              </a:ext>
            </a:extLst>
          </p:cNvPr>
          <p:cNvCxnSpPr>
            <a:cxnSpLocks/>
          </p:cNvCxnSpPr>
          <p:nvPr/>
        </p:nvCxnSpPr>
        <p:spPr>
          <a:xfrm>
            <a:off x="676468" y="819253"/>
            <a:ext cx="0" cy="433077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7A4AE6F-8093-41AB-9FF4-CF285591E936}"/>
              </a:ext>
            </a:extLst>
          </p:cNvPr>
          <p:cNvGrpSpPr/>
          <p:nvPr/>
        </p:nvGrpSpPr>
        <p:grpSpPr>
          <a:xfrm>
            <a:off x="623887" y="1328706"/>
            <a:ext cx="10944226" cy="432000"/>
            <a:chOff x="3159507" y="1976793"/>
            <a:chExt cx="13457039" cy="558496"/>
          </a:xfr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r="100000" b="100000"/>
            </a:path>
            <a:tileRect l="-100000" t="-100000"/>
          </a:gradFill>
        </p:grpSpPr>
        <p:sp>
          <p:nvSpPr>
            <p:cNvPr id="14" name="오각형 38">
              <a:extLst>
                <a:ext uri="{FF2B5EF4-FFF2-40B4-BE49-F238E27FC236}">
                  <a16:creationId xmlns:a16="http://schemas.microsoft.com/office/drawing/2014/main" id="{74216573-A8EF-42D8-A045-2202ABE4BB6E}"/>
                </a:ext>
              </a:extLst>
            </p:cNvPr>
            <p:cNvSpPr/>
            <p:nvPr/>
          </p:nvSpPr>
          <p:spPr bwMode="auto">
            <a:xfrm>
              <a:off x="12942496" y="1976793"/>
              <a:ext cx="3674050" cy="558496"/>
            </a:xfrm>
            <a:prstGeom prst="homePlate">
              <a:avLst/>
            </a:prstGeom>
            <a:grpFill/>
            <a:ln w="12700" algn="ctr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ctr" latinLnBrk="0" hangingPunct="0">
                <a:spcBef>
                  <a:spcPts val="300"/>
                </a:spcBef>
              </a:pPr>
              <a:r>
                <a:rPr lang="en-US" altLang="ko-KR" sz="1400" b="1" kern="0" dirty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Etching</a:t>
              </a:r>
              <a:endParaRPr lang="ko-KR" altLang="en-US" sz="1400" b="1" kern="0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오각형 38">
              <a:extLst>
                <a:ext uri="{FF2B5EF4-FFF2-40B4-BE49-F238E27FC236}">
                  <a16:creationId xmlns:a16="http://schemas.microsoft.com/office/drawing/2014/main" id="{3097C8D0-1099-4D69-96CD-080F166E0B1A}"/>
                </a:ext>
              </a:extLst>
            </p:cNvPr>
            <p:cNvSpPr/>
            <p:nvPr/>
          </p:nvSpPr>
          <p:spPr bwMode="auto">
            <a:xfrm>
              <a:off x="9710396" y="1976793"/>
              <a:ext cx="3674050" cy="558496"/>
            </a:xfrm>
            <a:prstGeom prst="homePlate">
              <a:avLst/>
            </a:prstGeom>
            <a:grpFill/>
            <a:ln w="12700" algn="ctr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ctr" latinLnBrk="0" hangingPunct="0">
                <a:spcBef>
                  <a:spcPts val="300"/>
                </a:spcBef>
              </a:pPr>
              <a:r>
                <a:rPr lang="en-US" altLang="ko-KR" sz="1400" b="1" kern="0" dirty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Photo</a:t>
              </a:r>
              <a:r>
                <a:rPr lang="ko-KR" altLang="en-US" sz="1400" b="1" kern="0" dirty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400" b="1" kern="0" dirty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Lithography</a:t>
              </a:r>
              <a:endParaRPr lang="ko-KR" altLang="en-US" sz="1400" b="1" kern="0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오각형 38">
              <a:extLst>
                <a:ext uri="{FF2B5EF4-FFF2-40B4-BE49-F238E27FC236}">
                  <a16:creationId xmlns:a16="http://schemas.microsoft.com/office/drawing/2014/main" id="{7AFFE201-C724-4646-921A-0ED9ADF41A27}"/>
                </a:ext>
              </a:extLst>
            </p:cNvPr>
            <p:cNvSpPr/>
            <p:nvPr/>
          </p:nvSpPr>
          <p:spPr bwMode="auto">
            <a:xfrm>
              <a:off x="6431722" y="1976793"/>
              <a:ext cx="3674050" cy="558496"/>
            </a:xfrm>
            <a:prstGeom prst="homePlate">
              <a:avLst/>
            </a:prstGeom>
            <a:grpFill/>
            <a:ln w="12700" algn="ctr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ctr" latinLnBrk="0" hangingPunct="0">
                <a:spcBef>
                  <a:spcPts val="300"/>
                </a:spcBef>
              </a:pPr>
              <a:r>
                <a:rPr lang="en-US" altLang="ko-KR" sz="1400" b="1" kern="0" dirty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Oxidation</a:t>
              </a:r>
              <a:endParaRPr lang="ko-KR" altLang="en-US" sz="1400" b="1" kern="0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오각형 38">
              <a:extLst>
                <a:ext uri="{FF2B5EF4-FFF2-40B4-BE49-F238E27FC236}">
                  <a16:creationId xmlns:a16="http://schemas.microsoft.com/office/drawing/2014/main" id="{1583F381-9908-4C96-A403-DE2BFD8B8EDF}"/>
                </a:ext>
              </a:extLst>
            </p:cNvPr>
            <p:cNvSpPr/>
            <p:nvPr/>
          </p:nvSpPr>
          <p:spPr bwMode="auto">
            <a:xfrm>
              <a:off x="3159507" y="1976793"/>
              <a:ext cx="3674050" cy="558496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ctr" latinLnBrk="0" hangingPunct="0">
                <a:spcBef>
                  <a:spcPts val="300"/>
                </a:spcBef>
              </a:pPr>
              <a:r>
                <a:rPr lang="ko-KR" altLang="en-US" sz="1400" b="1" kern="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웨이퍼 제조</a:t>
              </a: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94D3B33-0D20-384C-8362-BA21728006C6}"/>
              </a:ext>
            </a:extLst>
          </p:cNvPr>
          <p:cNvGrpSpPr/>
          <p:nvPr/>
        </p:nvGrpSpPr>
        <p:grpSpPr>
          <a:xfrm>
            <a:off x="623887" y="4040451"/>
            <a:ext cx="10944226" cy="432000"/>
            <a:chOff x="623887" y="4040451"/>
            <a:chExt cx="10944226" cy="432000"/>
          </a:xfrm>
          <a:gradFill flip="none" rotWithShape="1">
            <a:gsLst>
              <a:gs pos="0">
                <a:schemeClr val="accent1">
                  <a:lumMod val="89000"/>
                </a:schemeClr>
              </a:gs>
              <a:gs pos="44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r="100000" b="100000"/>
            </a:path>
            <a:tileRect l="-100000" t="-100000"/>
          </a:gradFill>
        </p:grpSpPr>
        <p:sp>
          <p:nvSpPr>
            <p:cNvPr id="44" name="오각형 38">
              <a:extLst>
                <a:ext uri="{FF2B5EF4-FFF2-40B4-BE49-F238E27FC236}">
                  <a16:creationId xmlns:a16="http://schemas.microsoft.com/office/drawing/2014/main" id="{73B4B2A1-E7BD-1F41-A252-1C70B875BDF0}"/>
                </a:ext>
              </a:extLst>
            </p:cNvPr>
            <p:cNvSpPr/>
            <p:nvPr/>
          </p:nvSpPr>
          <p:spPr bwMode="auto">
            <a:xfrm>
              <a:off x="8580113" y="4040451"/>
              <a:ext cx="2988000" cy="432000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ctr" latinLnBrk="0" hangingPunct="0">
                <a:spcBef>
                  <a:spcPts val="300"/>
                </a:spcBef>
              </a:pPr>
              <a:r>
                <a:rPr lang="ko-KR" altLang="en-US" sz="1400" b="1" kern="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패키징</a:t>
              </a:r>
              <a:r>
                <a:rPr lang="ko-KR" altLang="en-US" sz="1400" b="1" kern="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공정</a:t>
              </a:r>
            </a:p>
          </p:txBody>
        </p:sp>
        <p:sp>
          <p:nvSpPr>
            <p:cNvPr id="45" name="오각형 38">
              <a:extLst>
                <a:ext uri="{FF2B5EF4-FFF2-40B4-BE49-F238E27FC236}">
                  <a16:creationId xmlns:a16="http://schemas.microsoft.com/office/drawing/2014/main" id="{19D50615-09C6-2641-9208-CB9C8B29C5F5}"/>
                </a:ext>
              </a:extLst>
            </p:cNvPr>
            <p:cNvSpPr/>
            <p:nvPr/>
          </p:nvSpPr>
          <p:spPr bwMode="auto">
            <a:xfrm>
              <a:off x="5951538" y="4040451"/>
              <a:ext cx="2988000" cy="432000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ctr" latinLnBrk="0" hangingPunct="0">
                <a:spcBef>
                  <a:spcPts val="300"/>
                </a:spcBef>
              </a:pPr>
              <a:r>
                <a:rPr lang="en-US" altLang="ko-KR" sz="1400" b="1" kern="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EDS </a:t>
              </a:r>
              <a:r>
                <a:rPr lang="ko-KR" altLang="en-US" sz="1400" b="1" kern="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공정</a:t>
              </a:r>
            </a:p>
          </p:txBody>
        </p:sp>
        <p:sp>
          <p:nvSpPr>
            <p:cNvPr id="46" name="오각형 38">
              <a:extLst>
                <a:ext uri="{FF2B5EF4-FFF2-40B4-BE49-F238E27FC236}">
                  <a16:creationId xmlns:a16="http://schemas.microsoft.com/office/drawing/2014/main" id="{C7062A9D-D7DD-4A44-9398-A2FE4F058EF7}"/>
                </a:ext>
              </a:extLst>
            </p:cNvPr>
            <p:cNvSpPr/>
            <p:nvPr/>
          </p:nvSpPr>
          <p:spPr bwMode="auto">
            <a:xfrm>
              <a:off x="3285086" y="4040451"/>
              <a:ext cx="2988000" cy="432000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ctr" latinLnBrk="0" hangingPunct="0">
                <a:spcBef>
                  <a:spcPts val="300"/>
                </a:spcBef>
              </a:pPr>
              <a:r>
                <a:rPr lang="ko-KR" altLang="en-US" sz="1400" b="1" kern="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금속 배선 공정</a:t>
              </a:r>
            </a:p>
          </p:txBody>
        </p:sp>
        <p:sp>
          <p:nvSpPr>
            <p:cNvPr id="52" name="오각형 38">
              <a:extLst>
                <a:ext uri="{FF2B5EF4-FFF2-40B4-BE49-F238E27FC236}">
                  <a16:creationId xmlns:a16="http://schemas.microsoft.com/office/drawing/2014/main" id="{F1981CE0-F4BB-734D-BF6D-4B66437E58DD}"/>
                </a:ext>
              </a:extLst>
            </p:cNvPr>
            <p:cNvSpPr/>
            <p:nvPr/>
          </p:nvSpPr>
          <p:spPr bwMode="auto">
            <a:xfrm>
              <a:off x="623887" y="4040451"/>
              <a:ext cx="2988000" cy="432000"/>
            </a:xfrm>
            <a:prstGeom prst="homePlate">
              <a:avLst/>
            </a:prstGeom>
            <a:gradFill>
              <a:gsLst>
                <a:gs pos="0">
                  <a:schemeClr val="accent1">
                    <a:lumMod val="89000"/>
                  </a:schemeClr>
                </a:gs>
                <a:gs pos="44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r="100000" b="100000"/>
              </a:path>
            </a:gradFill>
            <a:ln w="12700" algn="ctr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ctr" latinLnBrk="0" hangingPunct="0">
                <a:spcBef>
                  <a:spcPts val="300"/>
                </a:spcBef>
              </a:pPr>
              <a:r>
                <a:rPr lang="ko-KR" altLang="en-US" sz="1400" b="1" kern="0" dirty="0" err="1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증착</a:t>
              </a:r>
              <a:r>
                <a:rPr lang="ko-KR" altLang="en-US" sz="1400" b="1" kern="0" dirty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400" b="1" kern="0" dirty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&amp;</a:t>
              </a:r>
              <a:r>
                <a:rPr lang="ko-KR" altLang="en-US" sz="1400" b="1" kern="0" dirty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이온 주입 공정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FE7FF39B-0107-4943-8117-C9DB9DD9FF4C}"/>
              </a:ext>
            </a:extLst>
          </p:cNvPr>
          <p:cNvSpPr/>
          <p:nvPr/>
        </p:nvSpPr>
        <p:spPr>
          <a:xfrm>
            <a:off x="623886" y="1837082"/>
            <a:ext cx="2664000" cy="16949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22CA246-4321-9545-A2F8-CD4AF97786CD}"/>
              </a:ext>
            </a:extLst>
          </p:cNvPr>
          <p:cNvSpPr/>
          <p:nvPr/>
        </p:nvSpPr>
        <p:spPr>
          <a:xfrm>
            <a:off x="3320162" y="1837082"/>
            <a:ext cx="2664000" cy="16949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84B5D05-A26A-414A-953B-C6C6C51D1C55}"/>
              </a:ext>
            </a:extLst>
          </p:cNvPr>
          <p:cNvSpPr/>
          <p:nvPr/>
        </p:nvSpPr>
        <p:spPr>
          <a:xfrm>
            <a:off x="6018583" y="1837082"/>
            <a:ext cx="2664000" cy="16949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E14A6EC-155C-E346-B49A-117F5803F95D}"/>
              </a:ext>
            </a:extLst>
          </p:cNvPr>
          <p:cNvSpPr/>
          <p:nvPr/>
        </p:nvSpPr>
        <p:spPr>
          <a:xfrm>
            <a:off x="8720336" y="1837082"/>
            <a:ext cx="2664000" cy="16949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7B70D5A-8218-544E-80BC-471694C6928E}"/>
              </a:ext>
            </a:extLst>
          </p:cNvPr>
          <p:cNvSpPr/>
          <p:nvPr/>
        </p:nvSpPr>
        <p:spPr>
          <a:xfrm>
            <a:off x="623887" y="4533921"/>
            <a:ext cx="2664000" cy="16949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8F8631E-4035-374D-8948-17195444BE7E}"/>
              </a:ext>
            </a:extLst>
          </p:cNvPr>
          <p:cNvSpPr/>
          <p:nvPr/>
        </p:nvSpPr>
        <p:spPr>
          <a:xfrm>
            <a:off x="3321563" y="4533921"/>
            <a:ext cx="2664000" cy="16949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EB3BFEB-20A8-E845-A59C-CCC5A19ED14C}"/>
              </a:ext>
            </a:extLst>
          </p:cNvPr>
          <p:cNvSpPr/>
          <p:nvPr/>
        </p:nvSpPr>
        <p:spPr>
          <a:xfrm>
            <a:off x="6019441" y="4533921"/>
            <a:ext cx="2664000" cy="16949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B7D753A-1312-624B-A0D4-679436E10B26}"/>
              </a:ext>
            </a:extLst>
          </p:cNvPr>
          <p:cNvSpPr/>
          <p:nvPr/>
        </p:nvSpPr>
        <p:spPr>
          <a:xfrm>
            <a:off x="8717319" y="4533921"/>
            <a:ext cx="2664000" cy="16949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85834CB-088E-124B-A2A7-8FE452819537}"/>
              </a:ext>
            </a:extLst>
          </p:cNvPr>
          <p:cNvSpPr/>
          <p:nvPr/>
        </p:nvSpPr>
        <p:spPr>
          <a:xfrm>
            <a:off x="9068581" y="2538775"/>
            <a:ext cx="253296" cy="716923"/>
          </a:xfrm>
          <a:prstGeom prst="down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A426EC-2D13-CD45-B213-6D1E9A14247D}"/>
              </a:ext>
            </a:extLst>
          </p:cNvPr>
          <p:cNvSpPr txBox="1"/>
          <p:nvPr/>
        </p:nvSpPr>
        <p:spPr>
          <a:xfrm>
            <a:off x="8801196" y="2216931"/>
            <a:ext cx="816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/>
              <a:t>Etching</a:t>
            </a:r>
            <a:endParaRPr kumimoji="1" lang="ko-Kore-KR" altLang="en-US" b="1" dirty="0"/>
          </a:p>
        </p:txBody>
      </p:sp>
      <p:pic>
        <p:nvPicPr>
          <p:cNvPr id="1034" name="Picture 10" descr="1: Schematics of layer transfer by ion implantation and wafer bonding... |  Download Scientific Diagram">
            <a:extLst>
              <a:ext uri="{FF2B5EF4-FFF2-40B4-BE49-F238E27FC236}">
                <a16:creationId xmlns:a16="http://schemas.microsoft.com/office/drawing/2014/main" id="{4D13E6D8-C0FF-5341-8763-D654D240E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896" b="89844" l="5415" r="89848">
                        <a14:foregroundMark x1="27750" y1="22656" x2="22335" y2="22656"/>
                        <a14:foregroundMark x1="26565" y1="21354" x2="16074" y2="21354"/>
                        <a14:foregroundMark x1="6768" y1="21354" x2="6091" y2="22656"/>
                        <a14:foregroundMark x1="5922" y1="22656" x2="6430" y2="26302"/>
                        <a14:foregroundMark x1="5415" y1="25521" x2="17936" y2="30729"/>
                        <a14:foregroundMark x1="17936" y1="30729" x2="27073" y2="30990"/>
                        <a14:foregroundMark x1="27073" y1="30990" x2="38917" y2="26563"/>
                        <a14:backgroundMark x1="23012" y1="66927" x2="12860" y2="6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68" y="4915370"/>
            <a:ext cx="5633259" cy="366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타원 69">
            <a:extLst>
              <a:ext uri="{FF2B5EF4-FFF2-40B4-BE49-F238E27FC236}">
                <a16:creationId xmlns:a16="http://schemas.microsoft.com/office/drawing/2014/main" id="{2DCC5698-6EC8-EF45-90CC-7F7F0AC8A683}"/>
              </a:ext>
            </a:extLst>
          </p:cNvPr>
          <p:cNvSpPr/>
          <p:nvPr/>
        </p:nvSpPr>
        <p:spPr>
          <a:xfrm>
            <a:off x="947849" y="4980827"/>
            <a:ext cx="251999" cy="25199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+</a:t>
            </a:r>
            <a:endParaRPr kumimoji="1" lang="ko-Kore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8DB54C1-BC3A-6E42-BEE8-A83960FC80B8}"/>
              </a:ext>
            </a:extLst>
          </p:cNvPr>
          <p:cNvSpPr/>
          <p:nvPr/>
        </p:nvSpPr>
        <p:spPr>
          <a:xfrm>
            <a:off x="1199848" y="4676197"/>
            <a:ext cx="251999" cy="25199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+</a:t>
            </a:r>
            <a:endParaRPr kumimoji="1" lang="ko-Kore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605DCA44-D91B-F149-A039-714C7EF3A47B}"/>
              </a:ext>
            </a:extLst>
          </p:cNvPr>
          <p:cNvSpPr/>
          <p:nvPr/>
        </p:nvSpPr>
        <p:spPr>
          <a:xfrm>
            <a:off x="1475313" y="4942052"/>
            <a:ext cx="251999" cy="25199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+</a:t>
            </a:r>
            <a:endParaRPr kumimoji="1" lang="ko-Kore-KR" altLang="en-US" dirty="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B091BB9-F428-0A49-89C5-DCD723547893}"/>
              </a:ext>
            </a:extLst>
          </p:cNvPr>
          <p:cNvSpPr/>
          <p:nvPr/>
        </p:nvSpPr>
        <p:spPr>
          <a:xfrm>
            <a:off x="1727312" y="4664203"/>
            <a:ext cx="251999" cy="25199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+</a:t>
            </a:r>
            <a:endParaRPr kumimoji="1" lang="ko-Kore-KR" alt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D2572995-1D99-A645-9FF1-AEFE79B28052}"/>
              </a:ext>
            </a:extLst>
          </p:cNvPr>
          <p:cNvSpPr/>
          <p:nvPr/>
        </p:nvSpPr>
        <p:spPr>
          <a:xfrm>
            <a:off x="2037473" y="4968831"/>
            <a:ext cx="251999" cy="25199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+</a:t>
            </a:r>
            <a:endParaRPr kumimoji="1" lang="ko-Kore-KR" alt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A51B43F8-2A76-8E43-84E8-445DCBFEE81A}"/>
              </a:ext>
            </a:extLst>
          </p:cNvPr>
          <p:cNvSpPr/>
          <p:nvPr/>
        </p:nvSpPr>
        <p:spPr>
          <a:xfrm>
            <a:off x="2243867" y="4676197"/>
            <a:ext cx="251999" cy="25199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+</a:t>
            </a:r>
            <a:endParaRPr kumimoji="1" lang="ko-Kore-KR" altLang="en-US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5CFF9256-EA1A-D146-898B-60A68AAB0530}"/>
              </a:ext>
            </a:extLst>
          </p:cNvPr>
          <p:cNvSpPr/>
          <p:nvPr/>
        </p:nvSpPr>
        <p:spPr>
          <a:xfrm>
            <a:off x="2512704" y="4980827"/>
            <a:ext cx="251999" cy="25199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+</a:t>
            </a:r>
            <a:endParaRPr kumimoji="1" lang="ko-Kore-KR" altLang="en-US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90AC5775-DF04-CF4D-BA03-B85B978FE9FF}"/>
              </a:ext>
            </a:extLst>
          </p:cNvPr>
          <p:cNvSpPr/>
          <p:nvPr/>
        </p:nvSpPr>
        <p:spPr>
          <a:xfrm>
            <a:off x="2760422" y="4690053"/>
            <a:ext cx="251999" cy="25199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+</a:t>
            </a:r>
            <a:endParaRPr kumimoji="1" lang="ko-Kore-KR" altLang="en-US" dirty="0"/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D9A21F3-093F-B64C-B953-9407645F9A9A}"/>
              </a:ext>
            </a:extLst>
          </p:cNvPr>
          <p:cNvCxnSpPr>
            <a:stCxn id="70" idx="4"/>
          </p:cNvCxnSpPr>
          <p:nvPr/>
        </p:nvCxnSpPr>
        <p:spPr>
          <a:xfrm flipH="1">
            <a:off x="1073848" y="5232826"/>
            <a:ext cx="1" cy="1485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040497A-EEB8-074E-93EB-A98F71E92055}"/>
              </a:ext>
            </a:extLst>
          </p:cNvPr>
          <p:cNvCxnSpPr>
            <a:cxnSpLocks/>
          </p:cNvCxnSpPr>
          <p:nvPr/>
        </p:nvCxnSpPr>
        <p:spPr>
          <a:xfrm flipH="1">
            <a:off x="1331302" y="4915370"/>
            <a:ext cx="1" cy="391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AFA613F-B8AA-4F44-AFBE-FFFBCBD030D4}"/>
              </a:ext>
            </a:extLst>
          </p:cNvPr>
          <p:cNvCxnSpPr>
            <a:cxnSpLocks/>
            <a:stCxn id="77" idx="4"/>
          </p:cNvCxnSpPr>
          <p:nvPr/>
        </p:nvCxnSpPr>
        <p:spPr>
          <a:xfrm flipH="1">
            <a:off x="1597229" y="5194051"/>
            <a:ext cx="4084" cy="1501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BC266664-556F-FC42-81E0-789632768F06}"/>
              </a:ext>
            </a:extLst>
          </p:cNvPr>
          <p:cNvCxnSpPr/>
          <p:nvPr/>
        </p:nvCxnSpPr>
        <p:spPr>
          <a:xfrm flipH="1">
            <a:off x="2156546" y="5204101"/>
            <a:ext cx="1" cy="1485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BAD4357F-EE0B-C244-B563-41EE9546E7A9}"/>
              </a:ext>
            </a:extLst>
          </p:cNvPr>
          <p:cNvCxnSpPr>
            <a:cxnSpLocks/>
          </p:cNvCxnSpPr>
          <p:nvPr/>
        </p:nvCxnSpPr>
        <p:spPr>
          <a:xfrm flipH="1">
            <a:off x="1846384" y="4910950"/>
            <a:ext cx="1" cy="391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D182508-0793-1940-B1C6-55557DD6AADA}"/>
              </a:ext>
            </a:extLst>
          </p:cNvPr>
          <p:cNvCxnSpPr>
            <a:cxnSpLocks/>
          </p:cNvCxnSpPr>
          <p:nvPr/>
        </p:nvCxnSpPr>
        <p:spPr>
          <a:xfrm>
            <a:off x="2637363" y="5220830"/>
            <a:ext cx="2679" cy="1877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403703AF-2CF6-924F-8C95-1D9BD383C4B5}"/>
              </a:ext>
            </a:extLst>
          </p:cNvPr>
          <p:cNvCxnSpPr>
            <a:cxnSpLocks/>
          </p:cNvCxnSpPr>
          <p:nvPr/>
        </p:nvCxnSpPr>
        <p:spPr>
          <a:xfrm>
            <a:off x="2360849" y="4921167"/>
            <a:ext cx="617" cy="4499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872BFC09-E90A-5543-9AED-9DA7D379B0F1}"/>
              </a:ext>
            </a:extLst>
          </p:cNvPr>
          <p:cNvCxnSpPr>
            <a:cxnSpLocks/>
          </p:cNvCxnSpPr>
          <p:nvPr/>
        </p:nvCxnSpPr>
        <p:spPr>
          <a:xfrm flipH="1">
            <a:off x="2875930" y="4940323"/>
            <a:ext cx="9131" cy="5889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그림 98">
            <a:extLst>
              <a:ext uri="{FF2B5EF4-FFF2-40B4-BE49-F238E27FC236}">
                <a16:creationId xmlns:a16="http://schemas.microsoft.com/office/drawing/2014/main" id="{978EE2A8-F33B-E940-A74E-000C08AD313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783" b="89493" l="3929" r="95714">
                        <a14:foregroundMark x1="3929" y1="46377" x2="3929" y2="46377"/>
                        <a14:foregroundMark x1="92857" y1="45652" x2="92857" y2="45652"/>
                        <a14:foregroundMark x1="93571" y1="52174" x2="93571" y2="52174"/>
                        <a14:foregroundMark x1="95714" y1="48551" x2="95714" y2="48551"/>
                        <a14:foregroundMark x1="95714" y1="49638" x2="95714" y2="496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0468" y="4534326"/>
            <a:ext cx="2645095" cy="1694588"/>
          </a:xfrm>
          <a:prstGeom prst="rect">
            <a:avLst/>
          </a:prstGeom>
          <a:ln>
            <a:noFill/>
          </a:ln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E4A5AF4E-0693-F64E-B73B-E17EC5F4F7D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463" y="4599896"/>
            <a:ext cx="2602978" cy="1599054"/>
          </a:xfrm>
          <a:prstGeom prst="rect">
            <a:avLst/>
          </a:prstGeom>
        </p:spPr>
      </p:pic>
      <p:pic>
        <p:nvPicPr>
          <p:cNvPr id="1036" name="Picture 12" descr="반도체에 옷을 입히다! – 패키징 – | SDI STORY">
            <a:extLst>
              <a:ext uri="{FF2B5EF4-FFF2-40B4-BE49-F238E27FC236}">
                <a16:creationId xmlns:a16="http://schemas.microsoft.com/office/drawing/2014/main" id="{7BFBBA65-125D-2640-B3C2-5A05FCA00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8084" b="89820" l="9967" r="89867">
                        <a14:foregroundMark x1="51993" y1="8084" x2="51993" y2="8084"/>
                        <a14:foregroundMark x1="28738" y1="48802" x2="26910" y2="56886"/>
                        <a14:backgroundMark x1="64950" y1="35629" x2="67110" y2="49401"/>
                        <a14:backgroundMark x1="67110" y1="49401" x2="67110" y2="50599"/>
                        <a14:backgroundMark x1="69767" y1="22455" x2="70930" y2="69162"/>
                        <a14:backgroundMark x1="75914" y1="30539" x2="72425" y2="90120"/>
                        <a14:backgroundMark x1="68937" y1="26647" x2="60133" y2="69461"/>
                        <a14:backgroundMark x1="62292" y1="16766" x2="56977" y2="68563"/>
                        <a14:backgroundMark x1="53654" y1="75749" x2="52990" y2="79042"/>
                        <a14:backgroundMark x1="52326" y1="76647" x2="52326" y2="76647"/>
                        <a14:backgroundMark x1="51993" y1="77246" x2="51993" y2="77246"/>
                        <a14:backgroundMark x1="51661" y1="77246" x2="51661" y2="772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4463" y="4472451"/>
            <a:ext cx="3489416" cy="187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F1AEB7A-0B97-2B48-A7E9-3E44630E87D9}"/>
              </a:ext>
            </a:extLst>
          </p:cNvPr>
          <p:cNvSpPr/>
          <p:nvPr/>
        </p:nvSpPr>
        <p:spPr>
          <a:xfrm>
            <a:off x="623886" y="3571645"/>
            <a:ext cx="2664000" cy="35810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200" b="1" dirty="0">
                <a:solidFill>
                  <a:schemeClr val="tx1"/>
                </a:solidFill>
              </a:rPr>
              <a:t>웨이퍼</a:t>
            </a:r>
            <a:r>
              <a:rPr kumimoji="1" lang="ko-KR" altLang="en-US" sz="1200" b="1" dirty="0">
                <a:solidFill>
                  <a:schemeClr val="tx1"/>
                </a:solidFill>
              </a:rPr>
              <a:t> 제작 공정</a:t>
            </a:r>
            <a:endParaRPr kumimoji="1" lang="ko-Kore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31223FA-C743-A74A-ACC3-34CB397D60CB}"/>
              </a:ext>
            </a:extLst>
          </p:cNvPr>
          <p:cNvSpPr/>
          <p:nvPr/>
        </p:nvSpPr>
        <p:spPr>
          <a:xfrm>
            <a:off x="3320162" y="3571645"/>
            <a:ext cx="2664000" cy="35810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dirty="0">
                <a:solidFill>
                  <a:schemeClr val="tx1"/>
                </a:solidFill>
              </a:rPr>
              <a:t>웨이퍼에 산화막을 생성하는 공정</a:t>
            </a:r>
            <a:endParaRPr kumimoji="1" lang="ko-Kore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6143121-8DBE-7B4D-A558-C7DC82FADCDA}"/>
              </a:ext>
            </a:extLst>
          </p:cNvPr>
          <p:cNvSpPr/>
          <p:nvPr/>
        </p:nvSpPr>
        <p:spPr>
          <a:xfrm>
            <a:off x="6018583" y="3571645"/>
            <a:ext cx="2664000" cy="35810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200" b="1" dirty="0">
                <a:solidFill>
                  <a:schemeClr val="tx1"/>
                </a:solidFill>
              </a:rPr>
              <a:t>회로</a:t>
            </a:r>
            <a:r>
              <a:rPr kumimoji="1" lang="ko-KR" altLang="en-US" sz="1200" b="1" dirty="0" err="1">
                <a:solidFill>
                  <a:schemeClr val="tx1"/>
                </a:solidFill>
              </a:rPr>
              <a:t>를</a:t>
            </a:r>
            <a:r>
              <a:rPr kumimoji="1" lang="ko-KR" altLang="en-US" sz="1200" b="1" dirty="0">
                <a:solidFill>
                  <a:schemeClr val="tx1"/>
                </a:solidFill>
              </a:rPr>
              <a:t> 제작하는 공정</a:t>
            </a:r>
            <a:endParaRPr kumimoji="1" lang="ko-Kore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BB8A5AF-8DA7-0B4E-A6AF-321A9DAF44C0}"/>
              </a:ext>
            </a:extLst>
          </p:cNvPr>
          <p:cNvSpPr/>
          <p:nvPr/>
        </p:nvSpPr>
        <p:spPr>
          <a:xfrm>
            <a:off x="8720336" y="3571645"/>
            <a:ext cx="2664000" cy="35810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200" b="1" dirty="0">
                <a:solidFill>
                  <a:schemeClr val="tx1"/>
                </a:solidFill>
              </a:rPr>
              <a:t>불필요한</a:t>
            </a:r>
            <a:r>
              <a:rPr kumimoji="1" lang="ko-KR" altLang="en-US" sz="1200" b="1" dirty="0">
                <a:solidFill>
                  <a:schemeClr val="tx1"/>
                </a:solidFill>
              </a:rPr>
              <a:t> 부분을 삭제하는 공정</a:t>
            </a:r>
            <a:endParaRPr kumimoji="1" lang="ko-Kore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A3A4291-EB42-2849-8CC6-F08738B29941}"/>
              </a:ext>
            </a:extLst>
          </p:cNvPr>
          <p:cNvSpPr/>
          <p:nvPr/>
        </p:nvSpPr>
        <p:spPr>
          <a:xfrm>
            <a:off x="635776" y="6281545"/>
            <a:ext cx="2664000" cy="35810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dirty="0">
                <a:solidFill>
                  <a:schemeClr val="tx1"/>
                </a:solidFill>
              </a:rPr>
              <a:t>전기적 성질을 부여하는 공정</a:t>
            </a:r>
            <a:endParaRPr kumimoji="1" lang="ko-Kore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413DE0C7-0DE4-D24E-9EE6-10506BE86BB1}"/>
              </a:ext>
            </a:extLst>
          </p:cNvPr>
          <p:cNvSpPr/>
          <p:nvPr/>
        </p:nvSpPr>
        <p:spPr>
          <a:xfrm>
            <a:off x="3332052" y="6281545"/>
            <a:ext cx="2664000" cy="35810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200" b="1" dirty="0">
                <a:solidFill>
                  <a:schemeClr val="tx1"/>
                </a:solidFill>
              </a:rPr>
              <a:t>회로끼리</a:t>
            </a:r>
            <a:r>
              <a:rPr kumimoji="1" lang="ko-KR" altLang="en-US" sz="1200" b="1" dirty="0">
                <a:solidFill>
                  <a:schemeClr val="tx1"/>
                </a:solidFill>
              </a:rPr>
              <a:t> 연결하는 공정</a:t>
            </a:r>
            <a:endParaRPr kumimoji="1" lang="ko-Kore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73EC42F-7C8F-414B-9608-85F7C3A8FAEC}"/>
              </a:ext>
            </a:extLst>
          </p:cNvPr>
          <p:cNvSpPr/>
          <p:nvPr/>
        </p:nvSpPr>
        <p:spPr>
          <a:xfrm>
            <a:off x="6030473" y="6281545"/>
            <a:ext cx="2664000" cy="35810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200" b="1" dirty="0">
                <a:solidFill>
                  <a:schemeClr val="tx1"/>
                </a:solidFill>
              </a:rPr>
              <a:t>양품과</a:t>
            </a:r>
            <a:r>
              <a:rPr kumimoji="1" lang="ko-KR" altLang="en-US" sz="1200" b="1" dirty="0">
                <a:solidFill>
                  <a:schemeClr val="tx1"/>
                </a:solidFill>
              </a:rPr>
              <a:t> 불량을 검사하는 공정</a:t>
            </a:r>
            <a:endParaRPr kumimoji="1" lang="ko-Kore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665D069-56A5-C14C-BF3A-9CDCC32B156A}"/>
              </a:ext>
            </a:extLst>
          </p:cNvPr>
          <p:cNvSpPr/>
          <p:nvPr/>
        </p:nvSpPr>
        <p:spPr>
          <a:xfrm>
            <a:off x="8732226" y="6281545"/>
            <a:ext cx="2664000" cy="35810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200" b="1" dirty="0">
                <a:solidFill>
                  <a:schemeClr val="tx1"/>
                </a:solidFill>
              </a:rPr>
              <a:t>제품으로</a:t>
            </a:r>
            <a:r>
              <a:rPr kumimoji="1" lang="ko-KR" altLang="en-US" sz="1200" b="1" dirty="0">
                <a:solidFill>
                  <a:schemeClr val="tx1"/>
                </a:solidFill>
              </a:rPr>
              <a:t> 포장하는 공정</a:t>
            </a:r>
            <a:endParaRPr kumimoji="1" lang="ko-Kore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858CC39-23A8-42DE-AE13-7927DE97CB64}"/>
              </a:ext>
            </a:extLst>
          </p:cNvPr>
          <p:cNvSpPr txBox="1"/>
          <p:nvPr/>
        </p:nvSpPr>
        <p:spPr>
          <a:xfrm>
            <a:off x="743867" y="885787"/>
            <a:ext cx="10704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반도체 </a:t>
            </a:r>
            <a:r>
              <a:rPr kumimoji="1"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8</a:t>
            </a:r>
            <a:r>
              <a:rPr kumimoji="1"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공정 프로세스</a:t>
            </a:r>
            <a:endParaRPr kumimoji="1" lang="ko-Kore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8578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838AE-BAF4-4178-967C-FC0C5C8D8521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반도체 공정의 이해</a:t>
            </a: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F166E9BC-34FD-45EB-A4FE-1804EF562D7E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4" name="Line 10">
              <a:extLst>
                <a:ext uri="{FF2B5EF4-FFF2-40B4-BE49-F238E27FC236}">
                  <a16:creationId xmlns:a16="http://schemas.microsoft.com/office/drawing/2014/main" id="{AF14879D-250E-4FB7-B400-74681646E44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5" name="Line 11">
              <a:extLst>
                <a:ext uri="{FF2B5EF4-FFF2-40B4-BE49-F238E27FC236}">
                  <a16:creationId xmlns:a16="http://schemas.microsoft.com/office/drawing/2014/main" id="{16A8778D-0BD8-412F-A7CA-A42C6349212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pic>
        <p:nvPicPr>
          <p:cNvPr id="6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EBDC6B48-B795-4B1D-BD84-3353D0AFE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연결선 8">
            <a:extLst>
              <a:ext uri="{FF2B5EF4-FFF2-40B4-BE49-F238E27FC236}">
                <a16:creationId xmlns:a16="http://schemas.microsoft.com/office/drawing/2014/main" id="{0C7353B9-1951-45B3-9CF5-D626F0B9FDD9}"/>
              </a:ext>
            </a:extLst>
          </p:cNvPr>
          <p:cNvCxnSpPr>
            <a:cxnSpLocks/>
          </p:cNvCxnSpPr>
          <p:nvPr/>
        </p:nvCxnSpPr>
        <p:spPr>
          <a:xfrm>
            <a:off x="676468" y="819253"/>
            <a:ext cx="0" cy="433077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A6C8B99-E31E-47D9-9993-27734F890E6D}"/>
              </a:ext>
            </a:extLst>
          </p:cNvPr>
          <p:cNvSpPr txBox="1"/>
          <p:nvPr/>
        </p:nvSpPr>
        <p:spPr>
          <a:xfrm>
            <a:off x="801741" y="872391"/>
            <a:ext cx="10704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공정 경로의 이해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2DB73325-F429-466A-BF0E-49418EC03017}"/>
              </a:ext>
            </a:extLst>
          </p:cNvPr>
          <p:cNvGrpSpPr/>
          <p:nvPr/>
        </p:nvGrpSpPr>
        <p:grpSpPr>
          <a:xfrm>
            <a:off x="3977900" y="2372049"/>
            <a:ext cx="4698356" cy="1576074"/>
            <a:chOff x="880240" y="4357694"/>
            <a:chExt cx="3857652" cy="2214578"/>
          </a:xfrm>
        </p:grpSpPr>
        <p:sp>
          <p:nvSpPr>
            <p:cNvPr id="63" name="원통 27">
              <a:extLst>
                <a:ext uri="{FF2B5EF4-FFF2-40B4-BE49-F238E27FC236}">
                  <a16:creationId xmlns:a16="http://schemas.microsoft.com/office/drawing/2014/main" id="{990D11B9-708A-4B19-AA58-FFC9237AE1E3}"/>
                </a:ext>
              </a:extLst>
            </p:cNvPr>
            <p:cNvSpPr/>
            <p:nvPr/>
          </p:nvSpPr>
          <p:spPr>
            <a:xfrm>
              <a:off x="880240" y="5143512"/>
              <a:ext cx="642942" cy="642942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dirty="0"/>
                <a:t>Chamber</a:t>
              </a:r>
            </a:p>
            <a:p>
              <a:pPr algn="ctr"/>
              <a:r>
                <a:rPr lang="en-US" altLang="ko-KR" sz="700" dirty="0"/>
                <a:t>2</a:t>
              </a:r>
              <a:endParaRPr lang="ko-KR" altLang="en-US" sz="700" dirty="0"/>
            </a:p>
          </p:txBody>
        </p:sp>
        <p:sp>
          <p:nvSpPr>
            <p:cNvPr id="69" name="원통 28">
              <a:extLst>
                <a:ext uri="{FF2B5EF4-FFF2-40B4-BE49-F238E27FC236}">
                  <a16:creationId xmlns:a16="http://schemas.microsoft.com/office/drawing/2014/main" id="{E254663B-B5EF-48C9-9F83-0025EE708295}"/>
                </a:ext>
              </a:extLst>
            </p:cNvPr>
            <p:cNvSpPr/>
            <p:nvPr/>
          </p:nvSpPr>
          <p:spPr>
            <a:xfrm>
              <a:off x="880240" y="4357694"/>
              <a:ext cx="642942" cy="642942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dirty="0"/>
                <a:t>Chamber</a:t>
              </a:r>
            </a:p>
            <a:p>
              <a:pPr algn="ctr"/>
              <a:r>
                <a:rPr lang="en-US" altLang="ko-KR" sz="700" dirty="0"/>
                <a:t>1</a:t>
              </a:r>
              <a:endParaRPr lang="ko-KR" altLang="en-US" sz="700" dirty="0"/>
            </a:p>
          </p:txBody>
        </p:sp>
        <p:sp>
          <p:nvSpPr>
            <p:cNvPr id="71" name="원통 29">
              <a:extLst>
                <a:ext uri="{FF2B5EF4-FFF2-40B4-BE49-F238E27FC236}">
                  <a16:creationId xmlns:a16="http://schemas.microsoft.com/office/drawing/2014/main" id="{E9E97CCB-3108-4969-8ED7-1834FBD6AB1B}"/>
                </a:ext>
              </a:extLst>
            </p:cNvPr>
            <p:cNvSpPr/>
            <p:nvPr/>
          </p:nvSpPr>
          <p:spPr>
            <a:xfrm>
              <a:off x="880240" y="5929330"/>
              <a:ext cx="642942" cy="642942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dirty="0"/>
                <a:t>Chamber</a:t>
              </a:r>
            </a:p>
            <a:p>
              <a:pPr algn="ctr"/>
              <a:r>
                <a:rPr lang="en-US" altLang="ko-KR" sz="700" dirty="0"/>
                <a:t>3</a:t>
              </a:r>
              <a:endParaRPr lang="ko-KR" altLang="en-US" sz="700" dirty="0"/>
            </a:p>
          </p:txBody>
        </p:sp>
        <p:sp>
          <p:nvSpPr>
            <p:cNvPr id="73" name="원통 62">
              <a:extLst>
                <a:ext uri="{FF2B5EF4-FFF2-40B4-BE49-F238E27FC236}">
                  <a16:creationId xmlns:a16="http://schemas.microsoft.com/office/drawing/2014/main" id="{BBAD0457-21EF-4BBB-8BE4-5F5E20B0E430}"/>
                </a:ext>
              </a:extLst>
            </p:cNvPr>
            <p:cNvSpPr/>
            <p:nvPr/>
          </p:nvSpPr>
          <p:spPr>
            <a:xfrm>
              <a:off x="1951810" y="5143512"/>
              <a:ext cx="642942" cy="642942"/>
            </a:xfrm>
            <a:prstGeom prst="can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dirty="0"/>
                <a:t>Chamber</a:t>
              </a:r>
            </a:p>
            <a:p>
              <a:pPr algn="ctr"/>
              <a:r>
                <a:rPr lang="en-US" altLang="ko-KR" sz="700" dirty="0"/>
                <a:t>2</a:t>
              </a:r>
              <a:endParaRPr lang="ko-KR" altLang="en-US" sz="700" dirty="0"/>
            </a:p>
          </p:txBody>
        </p:sp>
        <p:sp>
          <p:nvSpPr>
            <p:cNvPr id="74" name="원통 63">
              <a:extLst>
                <a:ext uri="{FF2B5EF4-FFF2-40B4-BE49-F238E27FC236}">
                  <a16:creationId xmlns:a16="http://schemas.microsoft.com/office/drawing/2014/main" id="{D1A6E31D-D30D-45F8-8F87-FA04E80213AC}"/>
                </a:ext>
              </a:extLst>
            </p:cNvPr>
            <p:cNvSpPr/>
            <p:nvPr/>
          </p:nvSpPr>
          <p:spPr>
            <a:xfrm>
              <a:off x="1951810" y="4357694"/>
              <a:ext cx="642942" cy="642942"/>
            </a:xfrm>
            <a:prstGeom prst="can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dirty="0"/>
                <a:t>Chamber</a:t>
              </a:r>
            </a:p>
            <a:p>
              <a:pPr algn="ctr"/>
              <a:r>
                <a:rPr lang="en-US" altLang="ko-KR" sz="700" dirty="0"/>
                <a:t>1</a:t>
              </a:r>
              <a:endParaRPr lang="ko-KR" altLang="en-US" sz="700" dirty="0"/>
            </a:p>
          </p:txBody>
        </p:sp>
        <p:sp>
          <p:nvSpPr>
            <p:cNvPr id="75" name="원통 64">
              <a:extLst>
                <a:ext uri="{FF2B5EF4-FFF2-40B4-BE49-F238E27FC236}">
                  <a16:creationId xmlns:a16="http://schemas.microsoft.com/office/drawing/2014/main" id="{55FFAC28-A96C-49B7-BB28-92D746B66E76}"/>
                </a:ext>
              </a:extLst>
            </p:cNvPr>
            <p:cNvSpPr/>
            <p:nvPr/>
          </p:nvSpPr>
          <p:spPr>
            <a:xfrm>
              <a:off x="1951810" y="5929330"/>
              <a:ext cx="642942" cy="642942"/>
            </a:xfrm>
            <a:prstGeom prst="can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dirty="0"/>
                <a:t>Chamber</a:t>
              </a:r>
            </a:p>
            <a:p>
              <a:pPr algn="ctr"/>
              <a:r>
                <a:rPr lang="en-US" altLang="ko-KR" sz="700" dirty="0"/>
                <a:t>3</a:t>
              </a:r>
              <a:endParaRPr lang="ko-KR" altLang="en-US" sz="700" dirty="0"/>
            </a:p>
          </p:txBody>
        </p:sp>
        <p:sp>
          <p:nvSpPr>
            <p:cNvPr id="83" name="원통 65">
              <a:extLst>
                <a:ext uri="{FF2B5EF4-FFF2-40B4-BE49-F238E27FC236}">
                  <a16:creationId xmlns:a16="http://schemas.microsoft.com/office/drawing/2014/main" id="{0CA7EBFE-051F-449C-82F3-7FABDF4619E0}"/>
                </a:ext>
              </a:extLst>
            </p:cNvPr>
            <p:cNvSpPr/>
            <p:nvPr/>
          </p:nvSpPr>
          <p:spPr>
            <a:xfrm>
              <a:off x="3023380" y="5143512"/>
              <a:ext cx="642942" cy="642942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dirty="0"/>
                <a:t>Chamber</a:t>
              </a:r>
            </a:p>
            <a:p>
              <a:pPr algn="ctr"/>
              <a:r>
                <a:rPr lang="en-US" altLang="ko-KR" sz="700" dirty="0"/>
                <a:t>2</a:t>
              </a:r>
              <a:endParaRPr lang="ko-KR" altLang="en-US" sz="700" dirty="0"/>
            </a:p>
          </p:txBody>
        </p:sp>
        <p:sp>
          <p:nvSpPr>
            <p:cNvPr id="84" name="원통 66">
              <a:extLst>
                <a:ext uri="{FF2B5EF4-FFF2-40B4-BE49-F238E27FC236}">
                  <a16:creationId xmlns:a16="http://schemas.microsoft.com/office/drawing/2014/main" id="{AC4051DB-F8D8-4637-B70C-33E3C63BB008}"/>
                </a:ext>
              </a:extLst>
            </p:cNvPr>
            <p:cNvSpPr/>
            <p:nvPr/>
          </p:nvSpPr>
          <p:spPr>
            <a:xfrm>
              <a:off x="3023380" y="4357694"/>
              <a:ext cx="642942" cy="642942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dirty="0"/>
                <a:t>Chamber</a:t>
              </a:r>
            </a:p>
            <a:p>
              <a:pPr algn="ctr"/>
              <a:r>
                <a:rPr lang="en-US" altLang="ko-KR" sz="700" dirty="0"/>
                <a:t>1</a:t>
              </a:r>
              <a:endParaRPr lang="ko-KR" altLang="en-US" sz="700" dirty="0"/>
            </a:p>
          </p:txBody>
        </p:sp>
        <p:sp>
          <p:nvSpPr>
            <p:cNvPr id="86" name="원통 67">
              <a:extLst>
                <a:ext uri="{FF2B5EF4-FFF2-40B4-BE49-F238E27FC236}">
                  <a16:creationId xmlns:a16="http://schemas.microsoft.com/office/drawing/2014/main" id="{331B06EF-950B-4E64-BEBA-11EDE5B46056}"/>
                </a:ext>
              </a:extLst>
            </p:cNvPr>
            <p:cNvSpPr/>
            <p:nvPr/>
          </p:nvSpPr>
          <p:spPr>
            <a:xfrm>
              <a:off x="3023380" y="5929330"/>
              <a:ext cx="642942" cy="642942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dirty="0"/>
                <a:t>Chamber</a:t>
              </a:r>
            </a:p>
            <a:p>
              <a:pPr algn="ctr"/>
              <a:r>
                <a:rPr lang="en-US" altLang="ko-KR" sz="700" dirty="0"/>
                <a:t>3</a:t>
              </a:r>
              <a:endParaRPr lang="ko-KR" altLang="en-US" sz="700" dirty="0"/>
            </a:p>
          </p:txBody>
        </p:sp>
        <p:sp>
          <p:nvSpPr>
            <p:cNvPr id="88" name="원통 68">
              <a:extLst>
                <a:ext uri="{FF2B5EF4-FFF2-40B4-BE49-F238E27FC236}">
                  <a16:creationId xmlns:a16="http://schemas.microsoft.com/office/drawing/2014/main" id="{E4A27261-7AA1-4023-B57F-C1C08365E83A}"/>
                </a:ext>
              </a:extLst>
            </p:cNvPr>
            <p:cNvSpPr/>
            <p:nvPr/>
          </p:nvSpPr>
          <p:spPr>
            <a:xfrm>
              <a:off x="4094950" y="5143512"/>
              <a:ext cx="642942" cy="642942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dirty="0"/>
                <a:t>Chamber</a:t>
              </a:r>
            </a:p>
            <a:p>
              <a:pPr algn="ctr"/>
              <a:r>
                <a:rPr lang="en-US" altLang="ko-KR" sz="700" dirty="0"/>
                <a:t>2</a:t>
              </a:r>
              <a:endParaRPr lang="ko-KR" altLang="en-US" sz="700" dirty="0"/>
            </a:p>
          </p:txBody>
        </p:sp>
        <p:sp>
          <p:nvSpPr>
            <p:cNvPr id="93" name="원통 69">
              <a:extLst>
                <a:ext uri="{FF2B5EF4-FFF2-40B4-BE49-F238E27FC236}">
                  <a16:creationId xmlns:a16="http://schemas.microsoft.com/office/drawing/2014/main" id="{7AAAE8FA-D4E2-42C6-94D5-AFE5759D4AD8}"/>
                </a:ext>
              </a:extLst>
            </p:cNvPr>
            <p:cNvSpPr/>
            <p:nvPr/>
          </p:nvSpPr>
          <p:spPr>
            <a:xfrm>
              <a:off x="4094950" y="4357694"/>
              <a:ext cx="642942" cy="642942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dirty="0"/>
                <a:t>Chamber</a:t>
              </a:r>
            </a:p>
            <a:p>
              <a:pPr algn="ctr"/>
              <a:r>
                <a:rPr lang="en-US" altLang="ko-KR" sz="700" dirty="0"/>
                <a:t>1</a:t>
              </a:r>
              <a:endParaRPr lang="ko-KR" altLang="en-US" sz="700" dirty="0"/>
            </a:p>
          </p:txBody>
        </p:sp>
        <p:sp>
          <p:nvSpPr>
            <p:cNvPr id="97" name="원통 70">
              <a:extLst>
                <a:ext uri="{FF2B5EF4-FFF2-40B4-BE49-F238E27FC236}">
                  <a16:creationId xmlns:a16="http://schemas.microsoft.com/office/drawing/2014/main" id="{587117D6-4C8B-4840-B5CC-511C4F9A64ED}"/>
                </a:ext>
              </a:extLst>
            </p:cNvPr>
            <p:cNvSpPr/>
            <p:nvPr/>
          </p:nvSpPr>
          <p:spPr>
            <a:xfrm>
              <a:off x="4094950" y="5929330"/>
              <a:ext cx="642942" cy="642942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dirty="0"/>
                <a:t>Chamber</a:t>
              </a:r>
            </a:p>
            <a:p>
              <a:pPr algn="ctr"/>
              <a:r>
                <a:rPr lang="en-US" altLang="ko-KR" sz="700" dirty="0"/>
                <a:t>3</a:t>
              </a:r>
              <a:endParaRPr lang="ko-KR" altLang="en-US" sz="700" dirty="0"/>
            </a:p>
          </p:txBody>
        </p:sp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9BF98125-52E5-4635-B336-120C7FD5D85C}"/>
                </a:ext>
              </a:extLst>
            </p:cNvPr>
            <p:cNvCxnSpPr>
              <a:cxnSpLocks/>
              <a:stCxn id="69" idx="4"/>
              <a:endCxn id="74" idx="2"/>
            </p:cNvCxnSpPr>
            <p:nvPr/>
          </p:nvCxnSpPr>
          <p:spPr>
            <a:xfrm>
              <a:off x="1523182" y="4679165"/>
              <a:ext cx="428628" cy="1588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id="{094A41FB-AF18-4FF9-8146-F82FA1ACB1AC}"/>
                </a:ext>
              </a:extLst>
            </p:cNvPr>
            <p:cNvCxnSpPr>
              <a:cxnSpLocks/>
              <a:stCxn id="63" idx="4"/>
              <a:endCxn id="73" idx="2"/>
            </p:cNvCxnSpPr>
            <p:nvPr/>
          </p:nvCxnSpPr>
          <p:spPr>
            <a:xfrm>
              <a:off x="1523182" y="5464983"/>
              <a:ext cx="428628" cy="158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3990B0D9-452A-4F25-84EA-5274E4CD25C8}"/>
                </a:ext>
              </a:extLst>
            </p:cNvPr>
            <p:cNvCxnSpPr>
              <a:cxnSpLocks/>
              <a:stCxn id="71" idx="4"/>
              <a:endCxn id="75" idx="2"/>
            </p:cNvCxnSpPr>
            <p:nvPr/>
          </p:nvCxnSpPr>
          <p:spPr>
            <a:xfrm>
              <a:off x="1523182" y="6250801"/>
              <a:ext cx="428628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1587EDFC-6DC6-423E-8786-D514EFA50A89}"/>
                </a:ext>
              </a:extLst>
            </p:cNvPr>
            <p:cNvCxnSpPr>
              <a:cxnSpLocks/>
              <a:stCxn id="74" idx="4"/>
              <a:endCxn id="83" idx="2"/>
            </p:cNvCxnSpPr>
            <p:nvPr/>
          </p:nvCxnSpPr>
          <p:spPr>
            <a:xfrm>
              <a:off x="2594752" y="4679165"/>
              <a:ext cx="428628" cy="785818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6CE9CA73-154B-45DF-9D2A-219918BFFE4F}"/>
                </a:ext>
              </a:extLst>
            </p:cNvPr>
            <p:cNvCxnSpPr>
              <a:cxnSpLocks/>
              <a:stCxn id="73" idx="4"/>
              <a:endCxn id="86" idx="2"/>
            </p:cNvCxnSpPr>
            <p:nvPr/>
          </p:nvCxnSpPr>
          <p:spPr>
            <a:xfrm>
              <a:off x="2594752" y="5464983"/>
              <a:ext cx="428628" cy="78581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>
              <a:extLst>
                <a:ext uri="{FF2B5EF4-FFF2-40B4-BE49-F238E27FC236}">
                  <a16:creationId xmlns:a16="http://schemas.microsoft.com/office/drawing/2014/main" id="{4FECACB7-2AA0-4EB8-ACC0-20A2A8DA436E}"/>
                </a:ext>
              </a:extLst>
            </p:cNvPr>
            <p:cNvCxnSpPr>
              <a:cxnSpLocks/>
              <a:stCxn id="75" idx="4"/>
              <a:endCxn id="84" idx="2"/>
            </p:cNvCxnSpPr>
            <p:nvPr/>
          </p:nvCxnSpPr>
          <p:spPr>
            <a:xfrm flipV="1">
              <a:off x="2594752" y="4679165"/>
              <a:ext cx="428628" cy="157163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id="{9EB5D228-0D4D-4755-8453-AA9E61C6AB86}"/>
                </a:ext>
              </a:extLst>
            </p:cNvPr>
            <p:cNvCxnSpPr>
              <a:cxnSpLocks/>
              <a:stCxn id="84" idx="4"/>
              <a:endCxn id="88" idx="2"/>
            </p:cNvCxnSpPr>
            <p:nvPr/>
          </p:nvCxnSpPr>
          <p:spPr>
            <a:xfrm>
              <a:off x="3666322" y="4679165"/>
              <a:ext cx="428628" cy="78581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D377FBA3-F5C1-44A3-B642-DE7C10CFC264}"/>
                </a:ext>
              </a:extLst>
            </p:cNvPr>
            <p:cNvCxnSpPr>
              <a:cxnSpLocks/>
              <a:stCxn id="83" idx="4"/>
              <a:endCxn id="97" idx="2"/>
            </p:cNvCxnSpPr>
            <p:nvPr/>
          </p:nvCxnSpPr>
          <p:spPr>
            <a:xfrm>
              <a:off x="3666322" y="5464983"/>
              <a:ext cx="428628" cy="785818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04E8D2A8-FB2D-4B62-BE71-155B45B5B1A2}"/>
                </a:ext>
              </a:extLst>
            </p:cNvPr>
            <p:cNvCxnSpPr>
              <a:cxnSpLocks/>
              <a:stCxn id="86" idx="4"/>
              <a:endCxn id="93" idx="2"/>
            </p:cNvCxnSpPr>
            <p:nvPr/>
          </p:nvCxnSpPr>
          <p:spPr>
            <a:xfrm flipV="1">
              <a:off x="3666322" y="4679165"/>
              <a:ext cx="428628" cy="157163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977E259-9665-458B-8F86-FBD2946FD3DF}"/>
              </a:ext>
            </a:extLst>
          </p:cNvPr>
          <p:cNvGrpSpPr/>
          <p:nvPr/>
        </p:nvGrpSpPr>
        <p:grpSpPr>
          <a:xfrm>
            <a:off x="1967820" y="2477628"/>
            <a:ext cx="1996581" cy="1327218"/>
            <a:chOff x="0" y="2428868"/>
            <a:chExt cx="3309132" cy="3786214"/>
          </a:xfrm>
        </p:grpSpPr>
        <p:sp>
          <p:nvSpPr>
            <p:cNvPr id="117" name="오른쪽 화살표 91">
              <a:extLst>
                <a:ext uri="{FF2B5EF4-FFF2-40B4-BE49-F238E27FC236}">
                  <a16:creationId xmlns:a16="http://schemas.microsoft.com/office/drawing/2014/main" id="{E31EA18A-D207-4287-B3FF-8D1711BA174E}"/>
                </a:ext>
              </a:extLst>
            </p:cNvPr>
            <p:cNvSpPr/>
            <p:nvPr/>
          </p:nvSpPr>
          <p:spPr>
            <a:xfrm>
              <a:off x="2809066" y="2571744"/>
              <a:ext cx="500066" cy="28575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18" name="오른쪽 화살표 92">
              <a:extLst>
                <a:ext uri="{FF2B5EF4-FFF2-40B4-BE49-F238E27FC236}">
                  <a16:creationId xmlns:a16="http://schemas.microsoft.com/office/drawing/2014/main" id="{B8841F28-C2E2-49A8-BB17-216DCB6CDA4A}"/>
                </a:ext>
              </a:extLst>
            </p:cNvPr>
            <p:cNvSpPr/>
            <p:nvPr/>
          </p:nvSpPr>
          <p:spPr>
            <a:xfrm>
              <a:off x="2809066" y="4214818"/>
              <a:ext cx="500066" cy="28575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19" name="오른쪽 화살표 93">
              <a:extLst>
                <a:ext uri="{FF2B5EF4-FFF2-40B4-BE49-F238E27FC236}">
                  <a16:creationId xmlns:a16="http://schemas.microsoft.com/office/drawing/2014/main" id="{3C7457AC-9367-4796-A2F0-CA4F84B727B0}"/>
                </a:ext>
              </a:extLst>
            </p:cNvPr>
            <p:cNvSpPr/>
            <p:nvPr/>
          </p:nvSpPr>
          <p:spPr>
            <a:xfrm>
              <a:off x="2809066" y="5786454"/>
              <a:ext cx="500066" cy="28575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6EC144E9-9755-413B-9C1A-6DDA6B294163}"/>
                </a:ext>
              </a:extLst>
            </p:cNvPr>
            <p:cNvGrpSpPr/>
            <p:nvPr/>
          </p:nvGrpSpPr>
          <p:grpSpPr>
            <a:xfrm>
              <a:off x="94422" y="3929066"/>
              <a:ext cx="928694" cy="857256"/>
              <a:chOff x="237298" y="2214554"/>
              <a:chExt cx="928694" cy="857256"/>
            </a:xfrm>
          </p:grpSpPr>
          <p:sp>
            <p:nvSpPr>
              <p:cNvPr id="134" name="타원 133">
                <a:extLst>
                  <a:ext uri="{FF2B5EF4-FFF2-40B4-BE49-F238E27FC236}">
                    <a16:creationId xmlns:a16="http://schemas.microsoft.com/office/drawing/2014/main" id="{7F0551A5-180B-4A60-9F05-D2EEB27FAAE4}"/>
                  </a:ext>
                </a:extLst>
              </p:cNvPr>
              <p:cNvSpPr/>
              <p:nvPr/>
            </p:nvSpPr>
            <p:spPr>
              <a:xfrm>
                <a:off x="237298" y="2786058"/>
                <a:ext cx="928694" cy="2857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D533A8C2-9CBD-4C99-B0C3-FF8DF628DED3}"/>
                  </a:ext>
                </a:extLst>
              </p:cNvPr>
              <p:cNvSpPr/>
              <p:nvPr/>
            </p:nvSpPr>
            <p:spPr>
              <a:xfrm>
                <a:off x="237298" y="2643182"/>
                <a:ext cx="928694" cy="2857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12938B92-C171-4DE7-8B15-4645E4142AF7}"/>
                  </a:ext>
                </a:extLst>
              </p:cNvPr>
              <p:cNvSpPr/>
              <p:nvPr/>
            </p:nvSpPr>
            <p:spPr>
              <a:xfrm>
                <a:off x="237298" y="2500306"/>
                <a:ext cx="928694" cy="2857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FF49D856-675D-4755-98FC-F0432F3AB18D}"/>
                  </a:ext>
                </a:extLst>
              </p:cNvPr>
              <p:cNvSpPr/>
              <p:nvPr/>
            </p:nvSpPr>
            <p:spPr>
              <a:xfrm>
                <a:off x="237298" y="2357430"/>
                <a:ext cx="928694" cy="2857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BA4E636D-854A-4CA8-B7DF-D48860AEC72D}"/>
                  </a:ext>
                </a:extLst>
              </p:cNvPr>
              <p:cNvSpPr/>
              <p:nvPr/>
            </p:nvSpPr>
            <p:spPr>
              <a:xfrm>
                <a:off x="237298" y="2214554"/>
                <a:ext cx="928694" cy="2857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3B75BF6D-3C9C-4DB3-85CB-06C943EC81AF}"/>
                </a:ext>
              </a:extLst>
            </p:cNvPr>
            <p:cNvSpPr/>
            <p:nvPr/>
          </p:nvSpPr>
          <p:spPr>
            <a:xfrm>
              <a:off x="1737496" y="2714620"/>
              <a:ext cx="928694" cy="2857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9B418DFC-F5EF-4BD4-B614-4A5EED5B13E1}"/>
                </a:ext>
              </a:extLst>
            </p:cNvPr>
            <p:cNvSpPr/>
            <p:nvPr/>
          </p:nvSpPr>
          <p:spPr>
            <a:xfrm>
              <a:off x="1737496" y="2571744"/>
              <a:ext cx="928694" cy="2857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104DCD84-169E-4FD4-9586-F466FA756699}"/>
                </a:ext>
              </a:extLst>
            </p:cNvPr>
            <p:cNvSpPr/>
            <p:nvPr/>
          </p:nvSpPr>
          <p:spPr>
            <a:xfrm>
              <a:off x="1737496" y="2428868"/>
              <a:ext cx="928694" cy="2857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E79F5989-C868-410C-9D00-1DE58BCB368B}"/>
                </a:ext>
              </a:extLst>
            </p:cNvPr>
            <p:cNvSpPr/>
            <p:nvPr/>
          </p:nvSpPr>
          <p:spPr>
            <a:xfrm>
              <a:off x="1737496" y="4357694"/>
              <a:ext cx="928694" cy="2857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9E3612FF-031C-498B-9BAB-F5C20756BCC9}"/>
                </a:ext>
              </a:extLst>
            </p:cNvPr>
            <p:cNvSpPr/>
            <p:nvPr/>
          </p:nvSpPr>
          <p:spPr>
            <a:xfrm>
              <a:off x="1737496" y="4214818"/>
              <a:ext cx="928694" cy="2857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B869F082-7713-4AED-B7B6-1A7E1F4E8AFC}"/>
                </a:ext>
              </a:extLst>
            </p:cNvPr>
            <p:cNvSpPr/>
            <p:nvPr/>
          </p:nvSpPr>
          <p:spPr>
            <a:xfrm>
              <a:off x="1737496" y="4071942"/>
              <a:ext cx="928694" cy="2857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8FD2AFCD-89AC-4A93-A613-18E07A83F5F5}"/>
                </a:ext>
              </a:extLst>
            </p:cNvPr>
            <p:cNvSpPr/>
            <p:nvPr/>
          </p:nvSpPr>
          <p:spPr>
            <a:xfrm>
              <a:off x="1808934" y="5929330"/>
              <a:ext cx="928694" cy="2857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D5405BA6-98CF-4609-844E-DC49FAEE6AEB}"/>
                </a:ext>
              </a:extLst>
            </p:cNvPr>
            <p:cNvSpPr/>
            <p:nvPr/>
          </p:nvSpPr>
          <p:spPr>
            <a:xfrm>
              <a:off x="1808934" y="5786454"/>
              <a:ext cx="928694" cy="2857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4AB8EC96-4A33-4524-A233-63D000935BDA}"/>
                </a:ext>
              </a:extLst>
            </p:cNvPr>
            <p:cNvSpPr/>
            <p:nvPr/>
          </p:nvSpPr>
          <p:spPr>
            <a:xfrm>
              <a:off x="1808934" y="5643578"/>
              <a:ext cx="928694" cy="2857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A6FA86BF-340C-41B4-8ED0-6EA48857A3B2}"/>
                </a:ext>
              </a:extLst>
            </p:cNvPr>
            <p:cNvSpPr/>
            <p:nvPr/>
          </p:nvSpPr>
          <p:spPr>
            <a:xfrm>
              <a:off x="0" y="3714752"/>
              <a:ext cx="1237430" cy="135732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131" name="꺾인 연결선 185">
              <a:extLst>
                <a:ext uri="{FF2B5EF4-FFF2-40B4-BE49-F238E27FC236}">
                  <a16:creationId xmlns:a16="http://schemas.microsoft.com/office/drawing/2014/main" id="{E0B6D929-1AB2-455F-9F15-03CE42BD0BF8}"/>
                </a:ext>
              </a:extLst>
            </p:cNvPr>
            <p:cNvCxnSpPr>
              <a:stCxn id="136" idx="6"/>
              <a:endCxn id="122" idx="2"/>
            </p:cNvCxnSpPr>
            <p:nvPr/>
          </p:nvCxnSpPr>
          <p:spPr>
            <a:xfrm flipV="1">
              <a:off x="1023116" y="2714620"/>
              <a:ext cx="714380" cy="1643074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꺾인 연결선 187">
              <a:extLst>
                <a:ext uri="{FF2B5EF4-FFF2-40B4-BE49-F238E27FC236}">
                  <a16:creationId xmlns:a16="http://schemas.microsoft.com/office/drawing/2014/main" id="{AEAE9242-669B-4AA0-813C-9DB032152D4F}"/>
                </a:ext>
              </a:extLst>
            </p:cNvPr>
            <p:cNvCxnSpPr>
              <a:stCxn id="136" idx="6"/>
              <a:endCxn id="125" idx="2"/>
            </p:cNvCxnSpPr>
            <p:nvPr/>
          </p:nvCxnSpPr>
          <p:spPr>
            <a:xfrm>
              <a:off x="1023116" y="4357694"/>
              <a:ext cx="714380" cy="1588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꺾인 연결선 193">
              <a:extLst>
                <a:ext uri="{FF2B5EF4-FFF2-40B4-BE49-F238E27FC236}">
                  <a16:creationId xmlns:a16="http://schemas.microsoft.com/office/drawing/2014/main" id="{0C258DAF-F117-4D28-9C5C-08BB4747119A}"/>
                </a:ext>
              </a:extLst>
            </p:cNvPr>
            <p:cNvCxnSpPr>
              <a:stCxn id="136" idx="6"/>
              <a:endCxn id="128" idx="2"/>
            </p:cNvCxnSpPr>
            <p:nvPr/>
          </p:nvCxnSpPr>
          <p:spPr>
            <a:xfrm>
              <a:off x="1023116" y="4357694"/>
              <a:ext cx="785818" cy="1571636"/>
            </a:xfrm>
            <a:prstGeom prst="bentConnector3">
              <a:avLst>
                <a:gd name="adj1" fmla="val 45346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27FC76AF-41C7-4B0E-B05F-47E15EB5BAD4}"/>
              </a:ext>
            </a:extLst>
          </p:cNvPr>
          <p:cNvSpPr/>
          <p:nvPr/>
        </p:nvSpPr>
        <p:spPr>
          <a:xfrm>
            <a:off x="8883485" y="2372048"/>
            <a:ext cx="817105" cy="15760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품질검사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실시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DF2FBD4-1869-4E9B-BC92-7FFFDEB16145}"/>
              </a:ext>
            </a:extLst>
          </p:cNvPr>
          <p:cNvSpPr txBox="1"/>
          <p:nvPr/>
        </p:nvSpPr>
        <p:spPr>
          <a:xfrm>
            <a:off x="5147099" y="4637253"/>
            <a:ext cx="18978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공정 경로란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5A58B11-BD5A-4913-87EB-960AED7A48E6}"/>
              </a:ext>
            </a:extLst>
          </p:cNvPr>
          <p:cNvSpPr txBox="1"/>
          <p:nvPr/>
        </p:nvSpPr>
        <p:spPr>
          <a:xfrm>
            <a:off x="1747543" y="4986866"/>
            <a:ext cx="8776425" cy="783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/>
              <a:t>반도체의 공정 단계는 </a:t>
            </a:r>
            <a:r>
              <a:rPr lang="en-US" altLang="ko-KR" sz="1600" b="1" dirty="0"/>
              <a:t>3</a:t>
            </a:r>
            <a:r>
              <a:rPr lang="ko-KR" altLang="en-US" sz="1600" b="1" dirty="0"/>
              <a:t> 개의 동일 설비들을 통해 작업을 수행하게 된다</a:t>
            </a:r>
            <a:r>
              <a:rPr lang="en-US" altLang="ko-KR" sz="1600" b="1" dirty="0"/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/>
              <a:t>매 공정 단계마다 조건에 따라 거쳐 가는 공정 경로를 갖게 된다</a:t>
            </a:r>
            <a:r>
              <a:rPr lang="en-US" altLang="ko-KR" sz="1600" b="1" dirty="0"/>
              <a:t>.</a:t>
            </a:r>
            <a:endParaRPr lang="ko-KR" altLang="en-US" sz="1600" b="1" dirty="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E3617773-6D51-4E50-9D90-F3BA5D1AE75D}"/>
              </a:ext>
            </a:extLst>
          </p:cNvPr>
          <p:cNvSpPr/>
          <p:nvPr/>
        </p:nvSpPr>
        <p:spPr bwMode="auto">
          <a:xfrm>
            <a:off x="623888" y="1364744"/>
            <a:ext cx="10944223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ko-KR" altLang="en-US" sz="1600" b="1" ker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 경로의 이해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43AFE6-8128-8049-B618-FC454566CA14}"/>
              </a:ext>
            </a:extLst>
          </p:cNvPr>
          <p:cNvSpPr txBox="1"/>
          <p:nvPr/>
        </p:nvSpPr>
        <p:spPr>
          <a:xfrm>
            <a:off x="4457570" y="4103718"/>
            <a:ext cx="3276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/>
              <a:t>▲ </a:t>
            </a:r>
            <a:r>
              <a:rPr kumimoji="1" lang="en-US" altLang="ko-KR" sz="1400" b="1" dirty="0"/>
              <a:t>1123,</a:t>
            </a:r>
            <a:r>
              <a:rPr kumimoji="1" lang="ko-KR" altLang="en-US" sz="1400" b="1" dirty="0"/>
              <a:t> </a:t>
            </a:r>
            <a:r>
              <a:rPr kumimoji="1" lang="en-US" altLang="ko-KR" sz="1400" b="1" dirty="0"/>
              <a:t>2231,</a:t>
            </a:r>
            <a:r>
              <a:rPr kumimoji="1" lang="ko-KR" altLang="en-US" sz="1400" b="1" dirty="0"/>
              <a:t> </a:t>
            </a:r>
            <a:r>
              <a:rPr kumimoji="1" lang="en-US" altLang="ko-KR" sz="1400" b="1" dirty="0"/>
              <a:t>3312</a:t>
            </a:r>
            <a:r>
              <a:rPr kumimoji="1" lang="ko-KR" altLang="en-US" sz="1400" b="1" dirty="0"/>
              <a:t>의 경로의 도식화</a:t>
            </a:r>
            <a:endParaRPr kumimoji="1" lang="ko-Kore-KR" altLang="en-US" sz="1400" b="1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52CDAEA-6CA2-4BB5-A971-F4EB0D96687D}"/>
              </a:ext>
            </a:extLst>
          </p:cNvPr>
          <p:cNvSpPr/>
          <p:nvPr/>
        </p:nvSpPr>
        <p:spPr>
          <a:xfrm>
            <a:off x="623888" y="1807832"/>
            <a:ext cx="10944225" cy="4573918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5694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1">
            <a:extLst>
              <a:ext uri="{FF2B5EF4-FFF2-40B4-BE49-F238E27FC236}">
                <a16:creationId xmlns:a16="http://schemas.microsoft.com/office/drawing/2014/main" id="{4EEAF6E5-5350-4705-AB8C-2B3B5F40D65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953803" y="-2862020"/>
            <a:ext cx="284393" cy="10944226"/>
          </a:xfrm>
          <a:prstGeom prst="homePlate">
            <a:avLst>
              <a:gd name="adj" fmla="val 10000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gamma/>
                  <a:shade val="45882"/>
                  <a:invGamma/>
                </a:schemeClr>
              </a:gs>
            </a:gsLst>
            <a:lin ang="0" scaled="1"/>
            <a:tileRect/>
          </a:gradFill>
          <a:ln w="12700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eaLnBrk="0" latinLnBrk="0" hangingPunct="0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B8D2E7D-232C-47A6-8684-B7ADFB89750E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 계획 수립</a:t>
            </a: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7F20632B-A4E9-4D51-8870-D3F7AD894F47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4" name="Line 10">
              <a:extLst>
                <a:ext uri="{FF2B5EF4-FFF2-40B4-BE49-F238E27FC236}">
                  <a16:creationId xmlns:a16="http://schemas.microsoft.com/office/drawing/2014/main" id="{5ABB39FD-501A-4555-92A2-6A0378A92D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5" name="Line 11">
              <a:extLst>
                <a:ext uri="{FF2B5EF4-FFF2-40B4-BE49-F238E27FC236}">
                  <a16:creationId xmlns:a16="http://schemas.microsoft.com/office/drawing/2014/main" id="{7EE2D776-8D97-48B0-A9A7-54539ECBDD8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pic>
        <p:nvPicPr>
          <p:cNvPr id="6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B41A2FD5-C5A8-43E1-B825-3625635C9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315CA5D-65DC-414D-9A20-0C78B8FCCE65}"/>
              </a:ext>
            </a:extLst>
          </p:cNvPr>
          <p:cNvGraphicFramePr>
            <a:graphicFrameLocks noGrp="1"/>
          </p:cNvGraphicFramePr>
          <p:nvPr/>
        </p:nvGraphicFramePr>
        <p:xfrm>
          <a:off x="623887" y="794618"/>
          <a:ext cx="10944225" cy="1673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9435">
                  <a:extLst>
                    <a:ext uri="{9D8B030D-6E8A-4147-A177-3AD203B41FA5}">
                      <a16:colId xmlns:a16="http://schemas.microsoft.com/office/drawing/2014/main" val="2266731259"/>
                    </a:ext>
                  </a:extLst>
                </a:gridCol>
                <a:gridCol w="2117035">
                  <a:extLst>
                    <a:ext uri="{9D8B030D-6E8A-4147-A177-3AD203B41FA5}">
                      <a16:colId xmlns:a16="http://schemas.microsoft.com/office/drawing/2014/main" val="3296031128"/>
                    </a:ext>
                  </a:extLst>
                </a:gridCol>
                <a:gridCol w="2146852">
                  <a:extLst>
                    <a:ext uri="{9D8B030D-6E8A-4147-A177-3AD203B41FA5}">
                      <a16:colId xmlns:a16="http://schemas.microsoft.com/office/drawing/2014/main" val="537071238"/>
                    </a:ext>
                  </a:extLst>
                </a:gridCol>
                <a:gridCol w="4580903">
                  <a:extLst>
                    <a:ext uri="{9D8B030D-6E8A-4147-A177-3AD203B41FA5}">
                      <a16:colId xmlns:a16="http://schemas.microsoft.com/office/drawing/2014/main" val="381633790"/>
                    </a:ext>
                  </a:extLst>
                </a:gridCol>
              </a:tblGrid>
              <a:tr h="50228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분석구분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목적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분석계획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8676640"/>
                  </a:ext>
                </a:extLst>
              </a:tr>
              <a:tr h="34906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분석방법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분석내용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440629"/>
                  </a:ext>
                </a:extLst>
              </a:tr>
              <a:tr h="27397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탐색적 데이터 분석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변수 특성 탐색 및 관계 파악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막대 그래프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Pie Chart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9600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범주형 변수 요소의 고유 값 확인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4546405"/>
                  </a:ext>
                </a:extLst>
              </a:tr>
              <a:tr h="27397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이상치 확인 및 조정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Boxplot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Histogram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9600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공정 변수들의 분포 및 이상치 확인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2537217"/>
                  </a:ext>
                </a:extLst>
              </a:tr>
              <a:tr h="27397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선형성 및 상관성 확인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Scatter Plot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Trend Chart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9600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불량 개수와 공정 변수들의 선형성 확인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266692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C1B55DD-B845-4404-B542-CBBFD2A0A059}"/>
              </a:ext>
            </a:extLst>
          </p:cNvPr>
          <p:cNvGraphicFramePr>
            <a:graphicFrameLocks noGrp="1"/>
          </p:cNvGraphicFramePr>
          <p:nvPr/>
        </p:nvGraphicFramePr>
        <p:xfrm>
          <a:off x="628339" y="3295106"/>
          <a:ext cx="5323199" cy="3061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7326">
                  <a:extLst>
                    <a:ext uri="{9D8B030D-6E8A-4147-A177-3AD203B41FA5}">
                      <a16:colId xmlns:a16="http://schemas.microsoft.com/office/drawing/2014/main" val="227173727"/>
                    </a:ext>
                  </a:extLst>
                </a:gridCol>
                <a:gridCol w="1155695">
                  <a:extLst>
                    <a:ext uri="{9D8B030D-6E8A-4147-A177-3AD203B41FA5}">
                      <a16:colId xmlns:a16="http://schemas.microsoft.com/office/drawing/2014/main" val="4147634060"/>
                    </a:ext>
                  </a:extLst>
                </a:gridCol>
                <a:gridCol w="2800178">
                  <a:extLst>
                    <a:ext uri="{9D8B030D-6E8A-4147-A177-3AD203B41FA5}">
                      <a16:colId xmlns:a16="http://schemas.microsoft.com/office/drawing/2014/main" val="1812937085"/>
                    </a:ext>
                  </a:extLst>
                </a:gridCol>
              </a:tblGrid>
              <a:tr h="468162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공정의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주요 변수 확인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Box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plot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8000" indent="-1800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불안정 공정과 안정 공정 간 </a:t>
                      </a:r>
                      <a:br>
                        <a:rPr lang="en-US" altLang="ko-KR" sz="12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공정 변수의 평균 차이 확인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6174638"/>
                  </a:ext>
                </a:extLst>
              </a:tr>
              <a:tr h="46816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 sample </a:t>
                      </a:r>
                      <a:br>
                        <a:rPr lang="en-US" altLang="ko-KR" sz="12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t-test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8000" indent="-1800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불안정 공정과 안정 공정 간 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공정 변수의 평균 차이 검정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1137445"/>
                  </a:ext>
                </a:extLst>
              </a:tr>
              <a:tr h="468162">
                <a:tc rowSpan="5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불량률을 예측하는 </a:t>
                      </a:r>
                      <a:br>
                        <a:rPr lang="en-US" altLang="ko-KR" sz="12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분류모델 개발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Logistic Regression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marL="288000" indent="-1800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웨이퍼 불량과 밀접한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주요 변수 확인 및 불량률 확인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88000" indent="-18000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  <a:p>
                      <a:pPr marL="288000" indent="-1800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주요 변수의 양품 발생 최적 구간  도출을 통해 불량률 최소화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272695"/>
                  </a:ext>
                </a:extLst>
              </a:tr>
              <a:tr h="23408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Decision Tree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349694"/>
                  </a:ext>
                </a:extLst>
              </a:tr>
              <a:tr h="25232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Random Forest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9447772"/>
                  </a:ext>
                </a:extLst>
              </a:tr>
              <a:tr h="46816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Gradient Boosting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479609"/>
                  </a:ext>
                </a:extLst>
              </a:tr>
              <a:tr h="234081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Modeling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XG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Boost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910735"/>
                  </a:ext>
                </a:extLst>
              </a:tr>
              <a:tr h="4681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양품 공정 변수의</a:t>
                      </a:r>
                      <a:br>
                        <a:rPr lang="en-US" altLang="ko-KR" sz="12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최적구간 도출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Box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plot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8000" indent="-1800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양품과 불량의 생산 조건을 비교하여 최적의 공정 변수 구간 설정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450038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945D9F7-3178-466D-B958-87A3A96C44EA}"/>
              </a:ext>
            </a:extLst>
          </p:cNvPr>
          <p:cNvGraphicFramePr>
            <a:graphicFrameLocks noGrp="1"/>
          </p:cNvGraphicFramePr>
          <p:nvPr/>
        </p:nvGraphicFramePr>
        <p:xfrm>
          <a:off x="6242685" y="3288654"/>
          <a:ext cx="5327651" cy="3061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1005">
                  <a:extLst>
                    <a:ext uri="{9D8B030D-6E8A-4147-A177-3AD203B41FA5}">
                      <a16:colId xmlns:a16="http://schemas.microsoft.com/office/drawing/2014/main" val="2759945506"/>
                    </a:ext>
                  </a:extLst>
                </a:gridCol>
                <a:gridCol w="1040334">
                  <a:extLst>
                    <a:ext uri="{9D8B030D-6E8A-4147-A177-3AD203B41FA5}">
                      <a16:colId xmlns:a16="http://schemas.microsoft.com/office/drawing/2014/main" val="1586181668"/>
                    </a:ext>
                  </a:extLst>
                </a:gridCol>
                <a:gridCol w="2686312">
                  <a:extLst>
                    <a:ext uri="{9D8B030D-6E8A-4147-A177-3AD203B41FA5}">
                      <a16:colId xmlns:a16="http://schemas.microsoft.com/office/drawing/2014/main" val="2934325113"/>
                    </a:ext>
                  </a:extLst>
                </a:gridCol>
              </a:tblGrid>
              <a:tr h="621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이상 공정 확인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C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관리도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8000" indent="-1800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공정 경로의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관리도를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통한        안정 공정과 불안정 공정 확인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975189"/>
                  </a:ext>
                </a:extLst>
              </a:tr>
              <a:tr h="60995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공정 경로의 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과부화 확인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Bar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plot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8000" indent="-1800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공정 경로의 부하와 추세 확인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509389"/>
                  </a:ext>
                </a:extLst>
              </a:tr>
              <a:tr h="9149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안정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불안정 </a:t>
                      </a:r>
                      <a:br>
                        <a:rPr lang="en-US" altLang="ko-KR" sz="12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공정에 따른 </a:t>
                      </a:r>
                      <a:br>
                        <a:rPr lang="en-US" altLang="ko-KR" sz="12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이상치 차이 검정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Chi-square Test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8000" indent="-1800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불안정 공정과 안정 공정의 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이상치 차이를 통계적으로 검정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0848962"/>
                  </a:ext>
                </a:extLst>
              </a:tr>
              <a:tr h="9149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안정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불안정 </a:t>
                      </a:r>
                      <a:br>
                        <a:rPr lang="en-US" altLang="ko-KR" sz="12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공정에 따른 </a:t>
                      </a:r>
                      <a:br>
                        <a:rPr lang="en-US" altLang="ko-KR" sz="12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불량률 차이 검정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 Proportion Test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8000" marR="0" lvl="0" indent="-180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불안정 공정과 안정 공정의 </a:t>
                      </a:r>
                      <a:br>
                        <a:rPr lang="en-US" altLang="ko-KR" sz="120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불량률 차이를 통계적으로 검정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77948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794E14F-7931-4D31-9DD5-3C44BDFFB74C}"/>
              </a:ext>
            </a:extLst>
          </p:cNvPr>
          <p:cNvSpPr txBox="1"/>
          <p:nvPr/>
        </p:nvSpPr>
        <p:spPr bwMode="auto">
          <a:xfrm flipH="1">
            <a:off x="623888" y="2821466"/>
            <a:ext cx="5327651" cy="3931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i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400" b="1" i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 변수 최적화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EDE33F-88A8-4CA8-8924-5C624FEEC05F}"/>
              </a:ext>
            </a:extLst>
          </p:cNvPr>
          <p:cNvSpPr txBox="1"/>
          <p:nvPr/>
        </p:nvSpPr>
        <p:spPr bwMode="auto">
          <a:xfrm flipH="1">
            <a:off x="6242685" y="2821466"/>
            <a:ext cx="5327651" cy="3931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i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400" b="1" i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 경로 최적화</a:t>
            </a:r>
          </a:p>
        </p:txBody>
      </p:sp>
    </p:spTree>
    <p:extLst>
      <p:ext uri="{BB962C8B-B14F-4D97-AF65-F5344CB8AC3E}">
        <p14:creationId xmlns:p14="http://schemas.microsoft.com/office/powerpoint/2010/main" val="3828793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AutoShape 11">
            <a:extLst>
              <a:ext uri="{FF2B5EF4-FFF2-40B4-BE49-F238E27FC236}">
                <a16:creationId xmlns:a16="http://schemas.microsoft.com/office/drawing/2014/main" id="{49AC0573-F06F-47F9-9283-95DB32199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2733" y="1331734"/>
            <a:ext cx="245314" cy="5000778"/>
          </a:xfrm>
          <a:prstGeom prst="homePlate">
            <a:avLst>
              <a:gd name="adj" fmla="val 100000"/>
            </a:avLst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shade val="45882"/>
                  <a:invGamma/>
                </a:schemeClr>
              </a:gs>
            </a:gsLst>
            <a:lin ang="0" scaled="1"/>
          </a:gradFill>
          <a:ln w="12700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eaLnBrk="0" latinLnBrk="0" hangingPunct="0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38B85C-E4BC-4C57-A804-97FBF5EA2F5E}"/>
              </a:ext>
            </a:extLst>
          </p:cNvPr>
          <p:cNvSpPr txBox="1"/>
          <p:nvPr/>
        </p:nvSpPr>
        <p:spPr>
          <a:xfrm>
            <a:off x="743867" y="746590"/>
            <a:ext cx="1070426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불량에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영향을 미치는 주요 공정 </a:t>
            </a:r>
            <a:r>
              <a:rPr lang="ko-KR" altLang="en-US" sz="1600" b="1" dirty="0" err="1"/>
              <a:t>변수별</a:t>
            </a:r>
            <a:r>
              <a:rPr lang="ko-KR" altLang="en-US" sz="1600" b="1" dirty="0"/>
              <a:t> 특성 확인 결과 양품과 불량 발생 구간의 차이가 확인됨에 따라</a:t>
            </a:r>
            <a:r>
              <a:rPr lang="en-US" altLang="ko-KR" sz="1600" b="1" dirty="0"/>
              <a:t>,</a:t>
            </a:r>
          </a:p>
          <a:p>
            <a:r>
              <a:rPr lang="ko-KR" altLang="en-US" sz="1600" b="1" dirty="0"/>
              <a:t>공정변수의 </a:t>
            </a:r>
            <a:r>
              <a:rPr lang="ko-KR" altLang="en-US" b="1" dirty="0">
                <a:solidFill>
                  <a:srgbClr val="0000FF"/>
                </a:solidFill>
              </a:rPr>
              <a:t>양품 발생 조건을 반영한 조업 안정화 운전이 필요</a:t>
            </a:r>
            <a:endParaRPr lang="ko-KR" altLang="en-US" sz="1600" b="1" dirty="0">
              <a:solidFill>
                <a:srgbClr val="0000FF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CB08C6B-4129-44FC-8145-F2D7C17F6827}"/>
              </a:ext>
            </a:extLst>
          </p:cNvPr>
          <p:cNvGrpSpPr/>
          <p:nvPr/>
        </p:nvGrpSpPr>
        <p:grpSpPr>
          <a:xfrm>
            <a:off x="6240463" y="3409588"/>
            <a:ext cx="2547315" cy="2270851"/>
            <a:chOff x="6389264" y="3674025"/>
            <a:chExt cx="3497527" cy="2551748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8A2C277-158E-4C16-B355-9E9218C747B5}"/>
                </a:ext>
              </a:extLst>
            </p:cNvPr>
            <p:cNvGrpSpPr/>
            <p:nvPr/>
          </p:nvGrpSpPr>
          <p:grpSpPr>
            <a:xfrm>
              <a:off x="6389264" y="3674025"/>
              <a:ext cx="3497527" cy="2551748"/>
              <a:chOff x="694956" y="3697992"/>
              <a:chExt cx="3497527" cy="2551748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707A5A89-F816-4F05-9AF8-228BC352FF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4956" y="3697992"/>
                <a:ext cx="3497527" cy="2551748"/>
              </a:xfrm>
              <a:prstGeom prst="rect">
                <a:avLst/>
              </a:prstGeom>
            </p:spPr>
          </p:pic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D2F46AE9-8CE2-4880-B462-01EF86747F94}"/>
                  </a:ext>
                </a:extLst>
              </p:cNvPr>
              <p:cNvSpPr/>
              <p:nvPr/>
            </p:nvSpPr>
            <p:spPr>
              <a:xfrm>
                <a:off x="1767840" y="3771900"/>
                <a:ext cx="228600" cy="2692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65D8FF8-55C0-41F3-B236-9C1F171BBB41}"/>
                </a:ext>
              </a:extLst>
            </p:cNvPr>
            <p:cNvSpPr/>
            <p:nvPr/>
          </p:nvSpPr>
          <p:spPr>
            <a:xfrm>
              <a:off x="7098030" y="5943600"/>
              <a:ext cx="914400" cy="269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양품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6490D12-3E09-4723-9C3D-523C7FE78939}"/>
                </a:ext>
              </a:extLst>
            </p:cNvPr>
            <p:cNvSpPr/>
            <p:nvPr/>
          </p:nvSpPr>
          <p:spPr>
            <a:xfrm>
              <a:off x="8628008" y="5943600"/>
              <a:ext cx="914400" cy="269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불량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25D843E-6A81-466B-9FA5-9A60EDB0CF77}"/>
              </a:ext>
            </a:extLst>
          </p:cNvPr>
          <p:cNvSpPr/>
          <p:nvPr/>
        </p:nvSpPr>
        <p:spPr>
          <a:xfrm>
            <a:off x="6240462" y="1796734"/>
            <a:ext cx="5327648" cy="957478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양품만 발생하는 구간을 분리하여 변수 최적화 전략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도출</a:t>
            </a:r>
            <a:endParaRPr lang="en-US" altLang="ko-KR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Thin F4, </a:t>
            </a:r>
            <a:r>
              <a:rPr lang="en-US" altLang="ko-KR" sz="12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Temp_Oxid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등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 변수를 특정 구간으로 조정 시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양품 발생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3902416-5A24-44D1-8843-3607F65C1F34}"/>
              </a:ext>
            </a:extLst>
          </p:cNvPr>
          <p:cNvSpPr/>
          <p:nvPr/>
        </p:nvSpPr>
        <p:spPr bwMode="auto">
          <a:xfrm>
            <a:off x="6240462" y="1355040"/>
            <a:ext cx="5327649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양품 생산 최적 구간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46650AB-0647-48B4-945F-23CC30AA1777}"/>
              </a:ext>
            </a:extLst>
          </p:cNvPr>
          <p:cNvSpPr/>
          <p:nvPr/>
        </p:nvSpPr>
        <p:spPr>
          <a:xfrm>
            <a:off x="6243021" y="2832304"/>
            <a:ext cx="2602336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Thin F4(nm)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CA8A6B7-6CA2-4575-B74F-83D385D8E451}"/>
              </a:ext>
            </a:extLst>
          </p:cNvPr>
          <p:cNvSpPr/>
          <p:nvPr/>
        </p:nvSpPr>
        <p:spPr>
          <a:xfrm>
            <a:off x="8984328" y="2832304"/>
            <a:ext cx="2602336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</a:rPr>
              <a:t>Temp_Oxid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℃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B3778F6-5A2C-4A72-B160-E2AC32D315BF}"/>
              </a:ext>
            </a:extLst>
          </p:cNvPr>
          <p:cNvSpPr/>
          <p:nvPr/>
        </p:nvSpPr>
        <p:spPr>
          <a:xfrm>
            <a:off x="6240463" y="3299733"/>
            <a:ext cx="2602334" cy="3032779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endParaRPr lang="ko-KR" altLang="en-US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제목 1">
            <a:extLst>
              <a:ext uri="{FF2B5EF4-FFF2-40B4-BE49-F238E27FC236}">
                <a16:creationId xmlns:a16="http://schemas.microsoft.com/office/drawing/2014/main" id="{458F4E80-6E25-4B52-97F5-B84535375AD0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 결과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공정변수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최적화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8" name="Group 9">
            <a:extLst>
              <a:ext uri="{FF2B5EF4-FFF2-40B4-BE49-F238E27FC236}">
                <a16:creationId xmlns:a16="http://schemas.microsoft.com/office/drawing/2014/main" id="{2E925CBC-3919-430F-93F6-F278DEE06070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39" name="Line 10">
              <a:extLst>
                <a:ext uri="{FF2B5EF4-FFF2-40B4-BE49-F238E27FC236}">
                  <a16:creationId xmlns:a16="http://schemas.microsoft.com/office/drawing/2014/main" id="{EF03FE27-1D06-43A7-A9D5-2AAF646AC20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40" name="Line 11">
              <a:extLst>
                <a:ext uri="{FF2B5EF4-FFF2-40B4-BE49-F238E27FC236}">
                  <a16:creationId xmlns:a16="http://schemas.microsoft.com/office/drawing/2014/main" id="{F6BB9BD9-FD61-482A-B9F4-2FCAA7A6AA1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pic>
        <p:nvPicPr>
          <p:cNvPr id="41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522AA5BC-CED6-4D79-8C04-5935DC136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B7B719D9-9429-4703-A2F4-4403BAF91ACF}"/>
              </a:ext>
            </a:extLst>
          </p:cNvPr>
          <p:cNvSpPr/>
          <p:nvPr/>
        </p:nvSpPr>
        <p:spPr>
          <a:xfrm>
            <a:off x="8965779" y="3299733"/>
            <a:ext cx="2602334" cy="3032779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endParaRPr lang="ko-KR" altLang="en-US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7FE31BC5-CB9A-4BC5-93AB-3FB3A3725B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99"/>
          <a:stretch/>
        </p:blipFill>
        <p:spPr>
          <a:xfrm>
            <a:off x="8980323" y="3409587"/>
            <a:ext cx="2562548" cy="2270851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D8A52D37-97B8-4DF0-9E16-3E142B2FE765}"/>
              </a:ext>
            </a:extLst>
          </p:cNvPr>
          <p:cNvSpPr/>
          <p:nvPr/>
        </p:nvSpPr>
        <p:spPr>
          <a:xfrm>
            <a:off x="9508365" y="5406838"/>
            <a:ext cx="665975" cy="239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양품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B149922-1F45-4235-9625-4B40B434D43B}"/>
              </a:ext>
            </a:extLst>
          </p:cNvPr>
          <p:cNvSpPr/>
          <p:nvPr/>
        </p:nvSpPr>
        <p:spPr>
          <a:xfrm>
            <a:off x="10622677" y="5406838"/>
            <a:ext cx="665975" cy="239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불량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4015A94-CADD-4463-96E6-862518FAB00B}"/>
              </a:ext>
            </a:extLst>
          </p:cNvPr>
          <p:cNvCxnSpPr>
            <a:cxnSpLocks/>
          </p:cNvCxnSpPr>
          <p:nvPr/>
        </p:nvCxnSpPr>
        <p:spPr>
          <a:xfrm>
            <a:off x="10954253" y="5250665"/>
            <a:ext cx="0" cy="156173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71CF71F-BAEC-4AC4-988E-FD68DCBE1958}"/>
              </a:ext>
            </a:extLst>
          </p:cNvPr>
          <p:cNvCxnSpPr>
            <a:cxnSpLocks/>
          </p:cNvCxnSpPr>
          <p:nvPr/>
        </p:nvCxnSpPr>
        <p:spPr>
          <a:xfrm>
            <a:off x="10948625" y="3475360"/>
            <a:ext cx="0" cy="239602"/>
          </a:xfrm>
          <a:prstGeom prst="straightConnector1">
            <a:avLst/>
          </a:prstGeom>
          <a:ln w="19050">
            <a:solidFill>
              <a:srgbClr val="C00000"/>
            </a:solidFill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29936A1-C062-46B1-B59D-BACA4DC077BE}"/>
              </a:ext>
            </a:extLst>
          </p:cNvPr>
          <p:cNvCxnSpPr>
            <a:cxnSpLocks/>
          </p:cNvCxnSpPr>
          <p:nvPr/>
        </p:nvCxnSpPr>
        <p:spPr>
          <a:xfrm>
            <a:off x="8193570" y="4816102"/>
            <a:ext cx="0" cy="500951"/>
          </a:xfrm>
          <a:prstGeom prst="straightConnector1">
            <a:avLst/>
          </a:prstGeom>
          <a:ln w="19050">
            <a:solidFill>
              <a:srgbClr val="C00000"/>
            </a:solidFill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4" name="표 63">
            <a:extLst>
              <a:ext uri="{FF2B5EF4-FFF2-40B4-BE49-F238E27FC236}">
                <a16:creationId xmlns:a16="http://schemas.microsoft.com/office/drawing/2014/main" id="{DD1FF8A5-BE2E-4627-A26B-9F7AD7EEE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598931"/>
              </p:ext>
            </p:extLst>
          </p:nvPr>
        </p:nvGraphicFramePr>
        <p:xfrm>
          <a:off x="6324491" y="5826805"/>
          <a:ext cx="2518306" cy="243840"/>
        </p:xfrm>
        <a:graphic>
          <a:graphicData uri="http://schemas.openxmlformats.org/drawingml/2006/table">
            <a:tbl>
              <a:tblPr/>
              <a:tblGrid>
                <a:gridCol w="941803">
                  <a:extLst>
                    <a:ext uri="{9D8B030D-6E8A-4147-A177-3AD203B41FA5}">
                      <a16:colId xmlns:a16="http://schemas.microsoft.com/office/drawing/2014/main" val="3066056689"/>
                    </a:ext>
                  </a:extLst>
                </a:gridCol>
                <a:gridCol w="1576503">
                  <a:extLst>
                    <a:ext uri="{9D8B030D-6E8A-4147-A177-3AD203B41FA5}">
                      <a16:colId xmlns:a16="http://schemas.microsoft.com/office/drawing/2014/main" val="2713588457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effectLst/>
                          <a:latin typeface="Calibri" panose="020F0502020204030204" pitchFamily="34" charset="0"/>
                        </a:rPr>
                        <a:t>lower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1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-49.0 ~ 151.0</a:t>
                      </a:r>
                    </a:p>
                  </a:txBody>
                  <a:tcPr marL="22860" marR="22860" marT="15240" marB="1524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2969855"/>
                  </a:ext>
                </a:extLst>
              </a:tr>
            </a:tbl>
          </a:graphicData>
        </a:graphic>
      </p:graphicFrame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CE0F4142-4DE2-446B-BC23-5BCA709A80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69422"/>
              </p:ext>
            </p:extLst>
          </p:nvPr>
        </p:nvGraphicFramePr>
        <p:xfrm>
          <a:off x="9007392" y="5704885"/>
          <a:ext cx="2518306" cy="487680"/>
        </p:xfrm>
        <a:graphic>
          <a:graphicData uri="http://schemas.openxmlformats.org/drawingml/2006/table">
            <a:tbl>
              <a:tblPr/>
              <a:tblGrid>
                <a:gridCol w="941803">
                  <a:extLst>
                    <a:ext uri="{9D8B030D-6E8A-4147-A177-3AD203B41FA5}">
                      <a16:colId xmlns:a16="http://schemas.microsoft.com/office/drawing/2014/main" val="3066056689"/>
                    </a:ext>
                  </a:extLst>
                </a:gridCol>
                <a:gridCol w="1576503">
                  <a:extLst>
                    <a:ext uri="{9D8B030D-6E8A-4147-A177-3AD203B41FA5}">
                      <a16:colId xmlns:a16="http://schemas.microsoft.com/office/drawing/2014/main" val="2713588457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effectLst/>
                          <a:latin typeface="Calibri" panose="020F0502020204030204" pitchFamily="34" charset="0"/>
                        </a:rPr>
                        <a:t>upper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1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1294.5 ~ 1348.5</a:t>
                      </a:r>
                    </a:p>
                  </a:txBody>
                  <a:tcPr marL="22860" marR="22860" marT="15240" marB="1524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2436437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effectLst/>
                          <a:latin typeface="Calibri" panose="020F0502020204030204" pitchFamily="34" charset="0"/>
                        </a:rPr>
                        <a:t>lower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1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862.01 ~ 871.01</a:t>
                      </a:r>
                    </a:p>
                  </a:txBody>
                  <a:tcPr marL="22860" marR="22860" marT="15240" marB="1524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2969855"/>
                  </a:ext>
                </a:extLst>
              </a:tr>
            </a:tbl>
          </a:graphicData>
        </a:graphic>
      </p:graphicFrame>
      <p:sp>
        <p:nvSpPr>
          <p:cNvPr id="71" name="직사각형 70">
            <a:extLst>
              <a:ext uri="{FF2B5EF4-FFF2-40B4-BE49-F238E27FC236}">
                <a16:creationId xmlns:a16="http://schemas.microsoft.com/office/drawing/2014/main" id="{1FE7EC44-E2ED-47D1-9401-3EF2F3EDC6A2}"/>
              </a:ext>
            </a:extLst>
          </p:cNvPr>
          <p:cNvSpPr/>
          <p:nvPr/>
        </p:nvSpPr>
        <p:spPr bwMode="auto">
          <a:xfrm>
            <a:off x="623890" y="1355040"/>
            <a:ext cx="5327649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 별 주요 변수 추출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9A0D806-F446-471B-8C9A-CA897377F256}"/>
              </a:ext>
            </a:extLst>
          </p:cNvPr>
          <p:cNvSpPr/>
          <p:nvPr/>
        </p:nvSpPr>
        <p:spPr>
          <a:xfrm>
            <a:off x="623887" y="1796734"/>
            <a:ext cx="5327648" cy="957478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0" bIns="108000" rtlCol="0" anchor="ctr"/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Boxplot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통해 공정 변수에 대하여 양품과 불량 간 평균 차이를 확인</a:t>
            </a:r>
            <a:endParaRPr lang="en-US" altLang="ko-KR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sample t-test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양품과 불량의 변수의 평균 차이를 검증</a:t>
            </a:r>
          </a:p>
        </p:txBody>
      </p:sp>
      <p:graphicFrame>
        <p:nvGraphicFramePr>
          <p:cNvPr id="74" name="표 73">
            <a:extLst>
              <a:ext uri="{FF2B5EF4-FFF2-40B4-BE49-F238E27FC236}">
                <a16:creationId xmlns:a16="http://schemas.microsoft.com/office/drawing/2014/main" id="{3AAB614F-A5A4-4719-9932-B8F0A6BF3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607812"/>
              </p:ext>
            </p:extLst>
          </p:nvPr>
        </p:nvGraphicFramePr>
        <p:xfrm>
          <a:off x="641348" y="2832797"/>
          <a:ext cx="5292728" cy="3505200"/>
        </p:xfrm>
        <a:graphic>
          <a:graphicData uri="http://schemas.openxmlformats.org/drawingml/2006/table">
            <a:tbl>
              <a:tblPr/>
              <a:tblGrid>
                <a:gridCol w="1451612">
                  <a:extLst>
                    <a:ext uri="{9D8B030D-6E8A-4147-A177-3AD203B41FA5}">
                      <a16:colId xmlns:a16="http://schemas.microsoft.com/office/drawing/2014/main" val="386280185"/>
                    </a:ext>
                  </a:extLst>
                </a:gridCol>
                <a:gridCol w="2021840">
                  <a:extLst>
                    <a:ext uri="{9D8B030D-6E8A-4147-A177-3AD203B41FA5}">
                      <a16:colId xmlns:a16="http://schemas.microsoft.com/office/drawing/2014/main" val="910102874"/>
                    </a:ext>
                  </a:extLst>
                </a:gridCol>
                <a:gridCol w="1819276">
                  <a:extLst>
                    <a:ext uri="{9D8B030D-6E8A-4147-A177-3AD203B41FA5}">
                      <a16:colId xmlns:a16="http://schemas.microsoft.com/office/drawing/2014/main" val="2964491900"/>
                    </a:ext>
                  </a:extLst>
                </a:gridCol>
              </a:tblGrid>
              <a:tr h="19768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공정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17267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b="1" dirty="0">
                          <a:effectLst/>
                        </a:rPr>
                        <a:t>변수</a:t>
                      </a:r>
                      <a:endParaRPr lang="en-US" sz="1400" b="1" dirty="0">
                        <a:effectLst/>
                      </a:endParaRPr>
                    </a:p>
                  </a:txBody>
                  <a:tcPr marL="17267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P-value</a:t>
                      </a:r>
                    </a:p>
                  </a:txBody>
                  <a:tcPr marL="0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951037"/>
                  </a:ext>
                </a:extLst>
              </a:tr>
              <a:tr h="169444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300" b="1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Oxidation</a:t>
                      </a:r>
                    </a:p>
                  </a:txBody>
                  <a:tcPr marL="17267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 err="1">
                          <a:effectLst/>
                        </a:rPr>
                        <a:t>Temp_Oxid</a:t>
                      </a:r>
                      <a:endParaRPr lang="en-US" sz="1200" b="1" dirty="0">
                        <a:effectLst/>
                      </a:endParaRPr>
                    </a:p>
                  </a:txBody>
                  <a:tcPr marL="17267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0.0</a:t>
                      </a:r>
                    </a:p>
                  </a:txBody>
                  <a:tcPr marL="0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4973676"/>
                  </a:ext>
                </a:extLst>
              </a:tr>
              <a:tr h="1694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>
                          <a:effectLst/>
                        </a:rPr>
                        <a:t>ppm</a:t>
                      </a:r>
                    </a:p>
                  </a:txBody>
                  <a:tcPr marL="17267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0.0</a:t>
                      </a:r>
                    </a:p>
                  </a:txBody>
                  <a:tcPr marL="0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2843505"/>
                  </a:ext>
                </a:extLst>
              </a:tr>
              <a:tr h="169444">
                <a:tc vMerge="1">
                  <a:txBody>
                    <a:bodyPr/>
                    <a:lstStyle/>
                    <a:p>
                      <a:pPr algn="ctr" rtl="0" fontAlgn="ctr"/>
                      <a:endParaRPr lang="en-US" sz="1300" b="1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17267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>
                          <a:effectLst/>
                        </a:rPr>
                        <a:t>Pressure</a:t>
                      </a:r>
                    </a:p>
                  </a:txBody>
                  <a:tcPr marL="17267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0.0</a:t>
                      </a:r>
                    </a:p>
                  </a:txBody>
                  <a:tcPr marL="0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9716313"/>
                  </a:ext>
                </a:extLst>
              </a:tr>
              <a:tr h="169444">
                <a:tc vMerge="1">
                  <a:txBody>
                    <a:bodyPr/>
                    <a:lstStyle/>
                    <a:p>
                      <a:pPr algn="ctr" rtl="0" fontAlgn="ctr"/>
                      <a:endParaRPr lang="en-US" sz="1300" b="1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17267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>
                          <a:effectLst/>
                        </a:rPr>
                        <a:t>Thickness</a:t>
                      </a:r>
                    </a:p>
                  </a:txBody>
                  <a:tcPr marL="17267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0.0</a:t>
                      </a:r>
                    </a:p>
                  </a:txBody>
                  <a:tcPr marL="0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788049"/>
                  </a:ext>
                </a:extLst>
              </a:tr>
              <a:tr h="169444">
                <a:tc vMerge="1">
                  <a:txBody>
                    <a:bodyPr/>
                    <a:lstStyle/>
                    <a:p>
                      <a:pPr algn="ctr" rtl="0" fontAlgn="ctr"/>
                      <a:endParaRPr lang="en-US" sz="1300" b="1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17267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 err="1">
                          <a:effectLst/>
                        </a:rPr>
                        <a:t>Resist_target</a:t>
                      </a:r>
                      <a:endParaRPr lang="en-US" sz="1200" b="1" dirty="0">
                        <a:effectLst/>
                      </a:endParaRPr>
                    </a:p>
                  </a:txBody>
                  <a:tcPr marL="17267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0.0</a:t>
                      </a:r>
                    </a:p>
                  </a:txBody>
                  <a:tcPr marL="0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8026255"/>
                  </a:ext>
                </a:extLst>
              </a:tr>
              <a:tr h="169444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1300" b="1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Photo_softbake</a:t>
                      </a:r>
                      <a:endParaRPr lang="en-US" sz="1300" b="1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 err="1">
                          <a:effectLst/>
                        </a:rPr>
                        <a:t>Temp_HMDS_bake</a:t>
                      </a:r>
                      <a:endParaRPr lang="en-US" sz="1200" b="1" dirty="0">
                        <a:effectLst/>
                      </a:endParaRP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0.017</a:t>
                      </a:r>
                    </a:p>
                  </a:txBody>
                  <a:tcPr marL="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9039075"/>
                  </a:ext>
                </a:extLst>
              </a:tr>
              <a:tr h="1694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>
                          <a:effectLst/>
                        </a:rPr>
                        <a:t>Spin1</a:t>
                      </a: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0.002</a:t>
                      </a:r>
                    </a:p>
                  </a:txBody>
                  <a:tcPr marL="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5001964"/>
                  </a:ext>
                </a:extLst>
              </a:tr>
              <a:tr h="1694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>
                          <a:effectLst/>
                        </a:rPr>
                        <a:t>Spin 3</a:t>
                      </a: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0.005</a:t>
                      </a:r>
                    </a:p>
                  </a:txBody>
                  <a:tcPr marL="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8139029"/>
                  </a:ext>
                </a:extLst>
              </a:tr>
              <a:tr h="169444">
                <a:tc vMerge="1">
                  <a:txBody>
                    <a:bodyPr/>
                    <a:lstStyle/>
                    <a:p>
                      <a:pPr algn="ctr" rtl="0" fontAlgn="ctr"/>
                      <a:endParaRPr lang="en-US" sz="1300" b="1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 err="1">
                          <a:effectLst/>
                        </a:rPr>
                        <a:t>Photoresist_bake</a:t>
                      </a:r>
                      <a:endParaRPr lang="en-US" sz="1200" b="1" dirty="0">
                        <a:effectLst/>
                      </a:endParaRP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0.0</a:t>
                      </a:r>
                    </a:p>
                  </a:txBody>
                  <a:tcPr marL="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5752769"/>
                  </a:ext>
                </a:extLst>
              </a:tr>
              <a:tr h="169444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1300" b="1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Photo_litho</a:t>
                      </a:r>
                      <a:endParaRPr lang="en-US" sz="1300" b="1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 err="1">
                          <a:effectLst/>
                        </a:rPr>
                        <a:t>temp_softbake</a:t>
                      </a:r>
                      <a:endParaRPr lang="en-US" sz="1200" b="1" dirty="0">
                        <a:effectLst/>
                      </a:endParaRP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0.0</a:t>
                      </a:r>
                    </a:p>
                  </a:txBody>
                  <a:tcPr marL="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815344"/>
                  </a:ext>
                </a:extLst>
              </a:tr>
              <a:tr h="1694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 err="1">
                          <a:effectLst/>
                        </a:rPr>
                        <a:t>Line_CD</a:t>
                      </a:r>
                      <a:endParaRPr lang="en-US" sz="1200" b="1" dirty="0">
                        <a:effectLst/>
                      </a:endParaRP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0.0</a:t>
                      </a:r>
                    </a:p>
                  </a:txBody>
                  <a:tcPr marL="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873588"/>
                  </a:ext>
                </a:extLst>
              </a:tr>
              <a:tr h="169444">
                <a:tc vMerge="1">
                  <a:txBody>
                    <a:bodyPr/>
                    <a:lstStyle/>
                    <a:p>
                      <a:pPr algn="ctr" rtl="0" fontAlgn="ctr"/>
                      <a:endParaRPr lang="en-US" sz="1300" b="1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>
                          <a:effectLst/>
                        </a:rPr>
                        <a:t>Thin F4</a:t>
                      </a: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0.0</a:t>
                      </a:r>
                    </a:p>
                  </a:txBody>
                  <a:tcPr marL="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8169346"/>
                  </a:ext>
                </a:extLst>
              </a:tr>
              <a:tr h="169444">
                <a:tc vMerge="1">
                  <a:txBody>
                    <a:bodyPr/>
                    <a:lstStyle/>
                    <a:p>
                      <a:pPr algn="ctr" rtl="0" fontAlgn="ctr"/>
                      <a:endParaRPr lang="en-US" sz="1300" b="1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>
                          <a:effectLst/>
                        </a:rPr>
                        <a:t>Temp Etching</a:t>
                      </a: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0.001</a:t>
                      </a:r>
                    </a:p>
                  </a:txBody>
                  <a:tcPr marL="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7741481"/>
                  </a:ext>
                </a:extLst>
              </a:tr>
              <a:tr h="169444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300" b="1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Etching</a:t>
                      </a: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 err="1">
                          <a:effectLst/>
                        </a:rPr>
                        <a:t>Source_Power</a:t>
                      </a:r>
                      <a:endParaRPr lang="en-US" sz="1200" b="1" dirty="0">
                        <a:effectLst/>
                      </a:endParaRP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0.029</a:t>
                      </a:r>
                    </a:p>
                  </a:txBody>
                  <a:tcPr marL="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5690407"/>
                  </a:ext>
                </a:extLst>
              </a:tr>
              <a:tr h="1694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>
                          <a:effectLst/>
                        </a:rPr>
                        <a:t>Selectivity</a:t>
                      </a: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0.01</a:t>
                      </a:r>
                    </a:p>
                  </a:txBody>
                  <a:tcPr marL="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0842887"/>
                  </a:ext>
                </a:extLst>
              </a:tr>
              <a:tr h="169444">
                <a:tc vMerge="1">
                  <a:txBody>
                    <a:bodyPr/>
                    <a:lstStyle/>
                    <a:p>
                      <a:pPr algn="ctr" rtl="0" fontAlgn="ctr"/>
                      <a:endParaRPr lang="en-US" sz="1300" b="1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 err="1">
                          <a:effectLst/>
                        </a:rPr>
                        <a:t>etching_rate_total</a:t>
                      </a:r>
                      <a:endParaRPr lang="en-US" sz="1200" b="1" dirty="0">
                        <a:effectLst/>
                      </a:endParaRP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0.0</a:t>
                      </a:r>
                    </a:p>
                  </a:txBody>
                  <a:tcPr marL="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4346880"/>
                  </a:ext>
                </a:extLst>
              </a:tr>
              <a:tr h="169444"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n-US" sz="1300" b="1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Ion_Implantation</a:t>
                      </a:r>
                      <a:endParaRPr lang="en-US" sz="1300" b="1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17267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 err="1">
                          <a:effectLst/>
                        </a:rPr>
                        <a:t>Temp_implantation</a:t>
                      </a:r>
                      <a:endParaRPr lang="en-US" sz="1200" b="1" dirty="0">
                        <a:effectLst/>
                      </a:endParaRPr>
                    </a:p>
                  </a:txBody>
                  <a:tcPr marL="17267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0.001</a:t>
                      </a:r>
                    </a:p>
                  </a:txBody>
                  <a:tcPr marL="0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494549"/>
                  </a:ext>
                </a:extLst>
              </a:tr>
              <a:tr h="1694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 err="1">
                          <a:effectLst/>
                        </a:rPr>
                        <a:t>RTA_Temp</a:t>
                      </a:r>
                      <a:endParaRPr lang="en-US" sz="1200" b="1" dirty="0">
                        <a:effectLst/>
                      </a:endParaRPr>
                    </a:p>
                  </a:txBody>
                  <a:tcPr marL="17267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0.027</a:t>
                      </a:r>
                    </a:p>
                  </a:txBody>
                  <a:tcPr marL="0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4197286"/>
                  </a:ext>
                </a:extLst>
              </a:tr>
            </a:tbl>
          </a:graphicData>
        </a:graphic>
      </p:graphicFrame>
      <p:cxnSp>
        <p:nvCxnSpPr>
          <p:cNvPr id="42" name="직선 연결선 8">
            <a:extLst>
              <a:ext uri="{FF2B5EF4-FFF2-40B4-BE49-F238E27FC236}">
                <a16:creationId xmlns:a16="http://schemas.microsoft.com/office/drawing/2014/main" id="{D26224A1-50DC-4DA2-99B4-AD223CB7F601}"/>
              </a:ext>
            </a:extLst>
          </p:cNvPr>
          <p:cNvCxnSpPr>
            <a:cxnSpLocks/>
          </p:cNvCxnSpPr>
          <p:nvPr/>
        </p:nvCxnSpPr>
        <p:spPr>
          <a:xfrm>
            <a:off x="685993" y="819253"/>
            <a:ext cx="0" cy="433077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683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C298A560-C35E-46B7-B621-CDA101BC348D}"/>
              </a:ext>
            </a:extLst>
          </p:cNvPr>
          <p:cNvCxnSpPr>
            <a:cxnSpLocks/>
            <a:stCxn id="2" idx="2"/>
            <a:endCxn id="32" idx="2"/>
          </p:cNvCxnSpPr>
          <p:nvPr/>
        </p:nvCxnSpPr>
        <p:spPr>
          <a:xfrm>
            <a:off x="1406570" y="3125565"/>
            <a:ext cx="7147" cy="2256672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7843FE1-7111-4B02-9321-FEFC4B018C8E}"/>
              </a:ext>
            </a:extLst>
          </p:cNvPr>
          <p:cNvCxnSpPr>
            <a:cxnSpLocks/>
            <a:stCxn id="51" idx="2"/>
            <a:endCxn id="58" idx="0"/>
          </p:cNvCxnSpPr>
          <p:nvPr/>
        </p:nvCxnSpPr>
        <p:spPr>
          <a:xfrm flipH="1">
            <a:off x="3197487" y="3657961"/>
            <a:ext cx="1942" cy="1071294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9">
            <a:extLst>
              <a:ext uri="{FF2B5EF4-FFF2-40B4-BE49-F238E27FC236}">
                <a16:creationId xmlns:a16="http://schemas.microsoft.com/office/drawing/2014/main" id="{18A58581-E186-475F-83AB-428BCEF2889E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032365BF-F977-4372-BAA8-0770D46DDAF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9B7BBFC-86C0-41D8-BE49-C6217C91EEA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pic>
        <p:nvPicPr>
          <p:cNvPr id="17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3DC502BB-0EAC-4AB0-8C23-6F2D8E2DD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7E7237-0DF4-4BE6-BF00-055880C5802C}"/>
              </a:ext>
            </a:extLst>
          </p:cNvPr>
          <p:cNvSpPr/>
          <p:nvPr/>
        </p:nvSpPr>
        <p:spPr bwMode="auto">
          <a:xfrm>
            <a:off x="623889" y="1364744"/>
            <a:ext cx="5327649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en-US" altLang="ko-KR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Modeling</a:t>
            </a:r>
            <a:r>
              <a:rPr kumimoji="1"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과정 도식화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3F431E-06E0-407E-9E04-7D1AFBEDBFB4}"/>
              </a:ext>
            </a:extLst>
          </p:cNvPr>
          <p:cNvSpPr txBox="1"/>
          <p:nvPr/>
        </p:nvSpPr>
        <p:spPr>
          <a:xfrm>
            <a:off x="715101" y="836060"/>
            <a:ext cx="11004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웨이퍼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단위 불량 여부를 분류하는 모델을 개발하였으며</a:t>
            </a:r>
            <a:r>
              <a:rPr lang="en-US" altLang="ko-KR" sz="1600" b="1" dirty="0"/>
              <a:t> F1 Score</a:t>
            </a:r>
            <a:r>
              <a:rPr lang="ko-KR" altLang="en-US" sz="1600" b="1" dirty="0"/>
              <a:t>가 가장 높은 </a:t>
            </a:r>
            <a:r>
              <a:rPr lang="en-US" altLang="ko-KR" b="1" dirty="0">
                <a:solidFill>
                  <a:srgbClr val="0000FF"/>
                </a:solidFill>
              </a:rPr>
              <a:t>Random Forest </a:t>
            </a:r>
            <a:r>
              <a:rPr lang="ko-KR" altLang="en-US" b="1" dirty="0">
                <a:solidFill>
                  <a:srgbClr val="0000FF"/>
                </a:solidFill>
              </a:rPr>
              <a:t>모델을</a:t>
            </a:r>
            <a:r>
              <a:rPr lang="en-US" altLang="ko-KR" b="1" dirty="0">
                <a:solidFill>
                  <a:srgbClr val="0000FF"/>
                </a:solidFill>
              </a:rPr>
              <a:t> </a:t>
            </a:r>
            <a:r>
              <a:rPr lang="ko-KR" altLang="en-US" b="1" dirty="0">
                <a:solidFill>
                  <a:srgbClr val="0000FF"/>
                </a:solidFill>
              </a:rPr>
              <a:t>최종</a:t>
            </a:r>
            <a:r>
              <a:rPr lang="en-US" altLang="ko-KR" b="1" dirty="0">
                <a:solidFill>
                  <a:srgbClr val="0000FF"/>
                </a:solidFill>
              </a:rPr>
              <a:t> </a:t>
            </a:r>
            <a:r>
              <a:rPr lang="ko-KR" altLang="en-US" b="1" dirty="0">
                <a:solidFill>
                  <a:srgbClr val="0000FF"/>
                </a:solidFill>
              </a:rPr>
              <a:t>선택</a:t>
            </a:r>
            <a:endParaRPr lang="en-US" altLang="ko-KR" sz="1600" b="1" dirty="0">
              <a:solidFill>
                <a:srgbClr val="0000FF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89D9135-CFE9-416D-924E-65801A4BEE0C}"/>
              </a:ext>
            </a:extLst>
          </p:cNvPr>
          <p:cNvSpPr/>
          <p:nvPr/>
        </p:nvSpPr>
        <p:spPr bwMode="auto">
          <a:xfrm>
            <a:off x="6240462" y="1364744"/>
            <a:ext cx="5327649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분류모델 별 성능 비교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1A996C6-DDC3-4812-A343-DBC5AC4F4CE0}"/>
              </a:ext>
            </a:extLst>
          </p:cNvPr>
          <p:cNvSpPr/>
          <p:nvPr/>
        </p:nvSpPr>
        <p:spPr>
          <a:xfrm>
            <a:off x="6240461" y="1807832"/>
            <a:ext cx="5327652" cy="4573918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F600D15-B236-4301-8E8F-7B7773BD4C3E}"/>
              </a:ext>
            </a:extLst>
          </p:cNvPr>
          <p:cNvSpPr/>
          <p:nvPr/>
        </p:nvSpPr>
        <p:spPr>
          <a:xfrm>
            <a:off x="715101" y="2403575"/>
            <a:ext cx="1382938" cy="7219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(1)</a:t>
            </a:r>
            <a:r>
              <a:rPr lang="ko-KR" altLang="en-US" sz="1100" b="1" dirty="0">
                <a:solidFill>
                  <a:schemeClr val="tx1"/>
                </a:solidFill>
              </a:rPr>
              <a:t> </a:t>
            </a:r>
            <a:r>
              <a:rPr lang="ko-KR" altLang="en-US" sz="1100" b="1" dirty="0" err="1">
                <a:solidFill>
                  <a:schemeClr val="tx1"/>
                </a:solidFill>
              </a:rPr>
              <a:t>결측치</a:t>
            </a:r>
            <a:r>
              <a:rPr lang="ko-KR" altLang="en-US" sz="1100" b="1" dirty="0">
                <a:solidFill>
                  <a:schemeClr val="tx1"/>
                </a:solidFill>
              </a:rPr>
              <a:t> 처리 </a:t>
            </a:r>
            <a:br>
              <a:rPr lang="en-US" altLang="ko-KR" sz="1100" b="1" dirty="0">
                <a:solidFill>
                  <a:schemeClr val="tx1"/>
                </a:solidFill>
              </a:rPr>
            </a:br>
            <a:r>
              <a:rPr lang="en-US" altLang="ko-KR" sz="1100" b="1" dirty="0">
                <a:solidFill>
                  <a:schemeClr val="tx1"/>
                </a:solidFill>
              </a:rPr>
              <a:t>(2)</a:t>
            </a:r>
            <a:r>
              <a:rPr lang="ko-KR" altLang="en-US" sz="1100" b="1" dirty="0">
                <a:solidFill>
                  <a:schemeClr val="tx1"/>
                </a:solidFill>
              </a:rPr>
              <a:t> 이상치 조정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r>
              <a:rPr lang="en-US" altLang="ko-KR" sz="1100" b="1" dirty="0">
                <a:solidFill>
                  <a:schemeClr val="tx1"/>
                </a:solidFill>
              </a:rPr>
              <a:t>(3)</a:t>
            </a:r>
            <a:r>
              <a:rPr lang="ko-KR" altLang="en-US" sz="1100" b="1" dirty="0">
                <a:solidFill>
                  <a:schemeClr val="tx1"/>
                </a:solidFill>
              </a:rPr>
              <a:t> </a:t>
            </a:r>
            <a:r>
              <a:rPr lang="ko-KR" altLang="en-US" sz="1100" b="1" dirty="0" err="1">
                <a:solidFill>
                  <a:schemeClr val="tx1"/>
                </a:solidFill>
              </a:rPr>
              <a:t>파생변수</a:t>
            </a:r>
            <a:r>
              <a:rPr lang="ko-KR" altLang="en-US" sz="1100" b="1" dirty="0">
                <a:solidFill>
                  <a:schemeClr val="tx1"/>
                </a:solidFill>
              </a:rPr>
              <a:t> 생성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6C03EB9-7F02-47CC-B9A3-9E9A265B0C20}"/>
              </a:ext>
            </a:extLst>
          </p:cNvPr>
          <p:cNvSpPr/>
          <p:nvPr/>
        </p:nvSpPr>
        <p:spPr>
          <a:xfrm>
            <a:off x="715101" y="3209488"/>
            <a:ext cx="1382938" cy="3681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Oxidation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E18A3-0F02-40BD-AFE2-A75EE399A4AB}"/>
              </a:ext>
            </a:extLst>
          </p:cNvPr>
          <p:cNvSpPr/>
          <p:nvPr/>
        </p:nvSpPr>
        <p:spPr>
          <a:xfrm>
            <a:off x="715101" y="3660638"/>
            <a:ext cx="1382938" cy="3681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 b="1" dirty="0" err="1">
                <a:solidFill>
                  <a:schemeClr val="tx1"/>
                </a:solidFill>
              </a:rPr>
              <a:t>Photo_Softbake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F984C9-43F1-405A-BE84-B56E47683571}"/>
              </a:ext>
            </a:extLst>
          </p:cNvPr>
          <p:cNvSpPr/>
          <p:nvPr/>
        </p:nvSpPr>
        <p:spPr>
          <a:xfrm>
            <a:off x="715101" y="4111788"/>
            <a:ext cx="1382938" cy="3681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err="1">
                <a:solidFill>
                  <a:schemeClr val="tx1"/>
                </a:solidFill>
              </a:rPr>
              <a:t>Photo_litho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4DADBA0-DF82-4C8D-BD5F-BE10818E9CDD}"/>
              </a:ext>
            </a:extLst>
          </p:cNvPr>
          <p:cNvSpPr/>
          <p:nvPr/>
        </p:nvSpPr>
        <p:spPr>
          <a:xfrm>
            <a:off x="715101" y="4562938"/>
            <a:ext cx="1382938" cy="3681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Etching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308543C-683F-43D4-B591-1F9B35759258}"/>
              </a:ext>
            </a:extLst>
          </p:cNvPr>
          <p:cNvSpPr/>
          <p:nvPr/>
        </p:nvSpPr>
        <p:spPr>
          <a:xfrm>
            <a:off x="722248" y="5014089"/>
            <a:ext cx="1382938" cy="3681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Implantation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DEABE0-B74C-4765-B8E8-8F5A142D77B3}"/>
              </a:ext>
            </a:extLst>
          </p:cNvPr>
          <p:cNvSpPr/>
          <p:nvPr/>
        </p:nvSpPr>
        <p:spPr>
          <a:xfrm>
            <a:off x="722248" y="5660762"/>
            <a:ext cx="1382938" cy="4531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데이터 취합</a:t>
            </a:r>
          </a:p>
        </p:txBody>
      </p:sp>
      <p:sp>
        <p:nvSpPr>
          <p:cNvPr id="37" name="화살표: 오각형 36">
            <a:extLst>
              <a:ext uri="{FF2B5EF4-FFF2-40B4-BE49-F238E27FC236}">
                <a16:creationId xmlns:a16="http://schemas.microsoft.com/office/drawing/2014/main" id="{52945692-E4C1-4CED-BAEC-9A4786D81245}"/>
              </a:ext>
            </a:extLst>
          </p:cNvPr>
          <p:cNvSpPr/>
          <p:nvPr/>
        </p:nvSpPr>
        <p:spPr>
          <a:xfrm>
            <a:off x="695224" y="1907764"/>
            <a:ext cx="1577344" cy="383396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전처리</a:t>
            </a:r>
          </a:p>
        </p:txBody>
      </p:sp>
      <p:sp>
        <p:nvSpPr>
          <p:cNvPr id="38" name="화살표: 오각형 37">
            <a:extLst>
              <a:ext uri="{FF2B5EF4-FFF2-40B4-BE49-F238E27FC236}">
                <a16:creationId xmlns:a16="http://schemas.microsoft.com/office/drawing/2014/main" id="{AC5FFFF2-96AA-44B9-83B1-D75BBEA2F134}"/>
              </a:ext>
            </a:extLst>
          </p:cNvPr>
          <p:cNvSpPr/>
          <p:nvPr/>
        </p:nvSpPr>
        <p:spPr>
          <a:xfrm>
            <a:off x="2354242" y="1889197"/>
            <a:ext cx="1789839" cy="383397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분류모델 </a:t>
            </a:r>
          </a:p>
        </p:txBody>
      </p:sp>
      <p:sp>
        <p:nvSpPr>
          <p:cNvPr id="39" name="화살표: 오각형 38">
            <a:extLst>
              <a:ext uri="{FF2B5EF4-FFF2-40B4-BE49-F238E27FC236}">
                <a16:creationId xmlns:a16="http://schemas.microsoft.com/office/drawing/2014/main" id="{F5E0668B-939E-40B8-B7E6-E3CDC2508D24}"/>
              </a:ext>
            </a:extLst>
          </p:cNvPr>
          <p:cNvSpPr/>
          <p:nvPr/>
        </p:nvSpPr>
        <p:spPr>
          <a:xfrm>
            <a:off x="4225313" y="1907763"/>
            <a:ext cx="1672459" cy="383396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최종모델 선정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5C48BE4-273A-40B0-A5EA-EF40BA519197}"/>
              </a:ext>
            </a:extLst>
          </p:cNvPr>
          <p:cNvSpPr/>
          <p:nvPr/>
        </p:nvSpPr>
        <p:spPr>
          <a:xfrm>
            <a:off x="2404321" y="3055078"/>
            <a:ext cx="1590216" cy="6028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</a:rPr>
              <a:t>Logistic</a:t>
            </a:r>
          </a:p>
          <a:p>
            <a:pPr algn="ctr"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</a:rPr>
              <a:t>Regression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15A8601-97DD-412B-A437-8097B47A7E05}"/>
              </a:ext>
            </a:extLst>
          </p:cNvPr>
          <p:cNvSpPr/>
          <p:nvPr/>
        </p:nvSpPr>
        <p:spPr>
          <a:xfrm>
            <a:off x="2404321" y="2785681"/>
            <a:ext cx="1590216" cy="26115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Probability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45F9548-3DAA-477F-843E-AE9DDEC55D30}"/>
              </a:ext>
            </a:extLst>
          </p:cNvPr>
          <p:cNvSpPr/>
          <p:nvPr/>
        </p:nvSpPr>
        <p:spPr>
          <a:xfrm>
            <a:off x="2402379" y="4154855"/>
            <a:ext cx="1590216" cy="3681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Decision Tree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C932876-BA81-47F3-9EC9-57C41F607510}"/>
              </a:ext>
            </a:extLst>
          </p:cNvPr>
          <p:cNvSpPr/>
          <p:nvPr/>
        </p:nvSpPr>
        <p:spPr>
          <a:xfrm>
            <a:off x="2402379" y="3891553"/>
            <a:ext cx="1590216" cy="2562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Tree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53D2A21-7876-4299-9314-3BA3E141B190}"/>
              </a:ext>
            </a:extLst>
          </p:cNvPr>
          <p:cNvSpPr/>
          <p:nvPr/>
        </p:nvSpPr>
        <p:spPr>
          <a:xfrm>
            <a:off x="2402379" y="4992556"/>
            <a:ext cx="1590218" cy="924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</a:rPr>
              <a:t>Random Forest</a:t>
            </a:r>
          </a:p>
          <a:p>
            <a:pPr algn="ctr"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</a:rPr>
              <a:t>Gradient Boosting</a:t>
            </a:r>
          </a:p>
          <a:p>
            <a:pPr algn="ctr"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</a:rPr>
              <a:t>XG</a:t>
            </a:r>
            <a:r>
              <a:rPr lang="ko-KR" altLang="en-US" sz="1100" b="1" dirty="0">
                <a:solidFill>
                  <a:schemeClr val="tx1"/>
                </a:solidFill>
              </a:rPr>
              <a:t> </a:t>
            </a:r>
            <a:r>
              <a:rPr lang="en-US" altLang="ko-KR" sz="1100" b="1" dirty="0">
                <a:solidFill>
                  <a:schemeClr val="tx1"/>
                </a:solidFill>
              </a:rPr>
              <a:t>Boost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8B1FC80-F0B8-4CDA-B077-E86EBD466626}"/>
              </a:ext>
            </a:extLst>
          </p:cNvPr>
          <p:cNvSpPr/>
          <p:nvPr/>
        </p:nvSpPr>
        <p:spPr>
          <a:xfrm>
            <a:off x="2402378" y="4729255"/>
            <a:ext cx="1590217" cy="2562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Ensemble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0109409-D54C-43A0-BC6A-11385C409F2D}"/>
              </a:ext>
            </a:extLst>
          </p:cNvPr>
          <p:cNvSpPr/>
          <p:nvPr/>
        </p:nvSpPr>
        <p:spPr>
          <a:xfrm>
            <a:off x="4235145" y="2862185"/>
            <a:ext cx="1476799" cy="7889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accent1">
                    <a:lumMod val="50000"/>
                  </a:schemeClr>
                </a:solidFill>
              </a:rPr>
              <a:t>F1 Score </a:t>
            </a:r>
            <a:br>
              <a:rPr lang="en-US" altLang="ko-KR" sz="11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ko-KR" altLang="en-US" sz="1100" b="1" dirty="0">
                <a:solidFill>
                  <a:schemeClr val="tx1"/>
                </a:solidFill>
              </a:rPr>
              <a:t>성능 평가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4CFC546-0054-43CA-9187-3C15B4F53B46}"/>
              </a:ext>
            </a:extLst>
          </p:cNvPr>
          <p:cNvSpPr/>
          <p:nvPr/>
        </p:nvSpPr>
        <p:spPr>
          <a:xfrm>
            <a:off x="4235145" y="3947947"/>
            <a:ext cx="1476799" cy="7889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accent1">
                    <a:lumMod val="50000"/>
                  </a:schemeClr>
                </a:solidFill>
              </a:rPr>
              <a:t>최종 모델 선정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1D01FAB-4D06-4FB6-B98E-1CD522936C1E}"/>
              </a:ext>
            </a:extLst>
          </p:cNvPr>
          <p:cNvSpPr/>
          <p:nvPr/>
        </p:nvSpPr>
        <p:spPr>
          <a:xfrm>
            <a:off x="623888" y="1807832"/>
            <a:ext cx="5327650" cy="4573918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CFF2A0FC-BF65-4DBA-B9FA-750D4DD294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40"/>
          <a:stretch>
            <a:fillRect/>
          </a:stretch>
        </p:blipFill>
        <p:spPr>
          <a:xfrm>
            <a:off x="6269734" y="1857375"/>
            <a:ext cx="5264483" cy="2765869"/>
          </a:xfrm>
          <a:prstGeom prst="rect">
            <a:avLst/>
          </a:prstGeom>
        </p:spPr>
      </p:pic>
      <p:graphicFrame>
        <p:nvGraphicFramePr>
          <p:cNvPr id="79" name="표 17">
            <a:extLst>
              <a:ext uri="{FF2B5EF4-FFF2-40B4-BE49-F238E27FC236}">
                <a16:creationId xmlns:a16="http://schemas.microsoft.com/office/drawing/2014/main" id="{D3D92B29-6F65-4F33-9CEE-432AC369C4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1368627"/>
              </p:ext>
            </p:extLst>
          </p:nvPr>
        </p:nvGraphicFramePr>
        <p:xfrm>
          <a:off x="6342099" y="4803774"/>
          <a:ext cx="5119752" cy="143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6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30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5226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Random Forest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96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Threshold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3033344"/>
                  </a:ext>
                </a:extLst>
              </a:tr>
              <a:tr h="21396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Train Accuracy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1.0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96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Test Accuracy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0.967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96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F1 - Score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0.88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0" name="직사각형 79">
            <a:extLst>
              <a:ext uri="{FF2B5EF4-FFF2-40B4-BE49-F238E27FC236}">
                <a16:creationId xmlns:a16="http://schemas.microsoft.com/office/drawing/2014/main" id="{8E1CAEA0-906C-4E81-A9A3-B1EA356CF6D0}"/>
              </a:ext>
            </a:extLst>
          </p:cNvPr>
          <p:cNvSpPr/>
          <p:nvPr/>
        </p:nvSpPr>
        <p:spPr>
          <a:xfrm>
            <a:off x="8534400" y="1907764"/>
            <a:ext cx="924560" cy="2765869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1B12CF8-2FEC-4683-BA04-CF46116A8304}"/>
              </a:ext>
            </a:extLst>
          </p:cNvPr>
          <p:cNvCxnSpPr>
            <a:stCxn id="63" idx="2"/>
            <a:endCxn id="64" idx="0"/>
          </p:cNvCxnSpPr>
          <p:nvPr/>
        </p:nvCxnSpPr>
        <p:spPr>
          <a:xfrm>
            <a:off x="4973545" y="3651117"/>
            <a:ext cx="0" cy="29683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57B86E4-2EED-4394-A787-CDE8E17CE76B}"/>
              </a:ext>
            </a:extLst>
          </p:cNvPr>
          <p:cNvSpPr txBox="1"/>
          <p:nvPr/>
        </p:nvSpPr>
        <p:spPr>
          <a:xfrm>
            <a:off x="661615" y="6368882"/>
            <a:ext cx="7067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* </a:t>
            </a:r>
            <a:r>
              <a:rPr lang="ko-KR" altLang="en-US" sz="1200" b="1" dirty="0"/>
              <a:t>웨이퍼 단위 불량 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불량 </a:t>
            </a:r>
            <a:r>
              <a:rPr lang="en-US" altLang="ko-KR" sz="1200" b="1" dirty="0"/>
              <a:t>chip </a:t>
            </a:r>
            <a:r>
              <a:rPr lang="ko-KR" altLang="en-US" sz="1200" b="1" dirty="0"/>
              <a:t>개수가 </a:t>
            </a:r>
            <a:r>
              <a:rPr lang="en-US" altLang="ko-KR" sz="1200" b="1" dirty="0"/>
              <a:t>200</a:t>
            </a:r>
            <a:r>
              <a:rPr lang="ko-KR" altLang="en-US" sz="1200" b="1" dirty="0"/>
              <a:t>개 이상인 웨이퍼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19D3E3C-BE2E-46EA-9808-26DF4C6850D7}"/>
              </a:ext>
            </a:extLst>
          </p:cNvPr>
          <p:cNvSpPr/>
          <p:nvPr/>
        </p:nvSpPr>
        <p:spPr>
          <a:xfrm>
            <a:off x="4235145" y="5033343"/>
            <a:ext cx="1476799" cy="7889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accent1">
                    <a:lumMod val="50000"/>
                  </a:schemeClr>
                </a:solidFill>
              </a:rPr>
              <a:t>Pilot</a:t>
            </a:r>
            <a:r>
              <a:rPr lang="ko-KR" altLang="en-US" sz="11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sz="1100" b="1" dirty="0">
                <a:solidFill>
                  <a:schemeClr val="accent1">
                    <a:lumMod val="50000"/>
                  </a:schemeClr>
                </a:solidFill>
              </a:rPr>
              <a:t>Test</a:t>
            </a:r>
            <a:endParaRPr lang="ko-KR" altLang="en-US" sz="11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F01389D-C8CA-4EAE-A15C-BEE94EFCAEAA}"/>
              </a:ext>
            </a:extLst>
          </p:cNvPr>
          <p:cNvCxnSpPr>
            <a:cxnSpLocks/>
            <a:stCxn id="64" idx="2"/>
            <a:endCxn id="55" idx="0"/>
          </p:cNvCxnSpPr>
          <p:nvPr/>
        </p:nvCxnSpPr>
        <p:spPr>
          <a:xfrm>
            <a:off x="4973545" y="4736879"/>
            <a:ext cx="0" cy="296464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252044F-0210-C140-9B6C-E69CC3424A96}"/>
              </a:ext>
            </a:extLst>
          </p:cNvPr>
          <p:cNvCxnSpPr>
            <a:stCxn id="32" idx="2"/>
            <a:endCxn id="34" idx="0"/>
          </p:cNvCxnSpPr>
          <p:nvPr/>
        </p:nvCxnSpPr>
        <p:spPr>
          <a:xfrm>
            <a:off x="1413717" y="5382237"/>
            <a:ext cx="0" cy="278525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제목 1">
            <a:extLst>
              <a:ext uri="{FF2B5EF4-FFF2-40B4-BE49-F238E27FC236}">
                <a16:creationId xmlns:a16="http://schemas.microsoft.com/office/drawing/2014/main" id="{5A8B0D43-598B-43F2-9DBB-319706E807A7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 결과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공정변수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최적화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E879FE-1DAE-494D-8AB6-5BFCA6069653}"/>
              </a:ext>
            </a:extLst>
          </p:cNvPr>
          <p:cNvSpPr txBox="1"/>
          <p:nvPr/>
        </p:nvSpPr>
        <p:spPr>
          <a:xfrm>
            <a:off x="7295102" y="179411"/>
            <a:ext cx="14926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6" name="AutoShape 11">
            <a:extLst>
              <a:ext uri="{FF2B5EF4-FFF2-40B4-BE49-F238E27FC236}">
                <a16:creationId xmlns:a16="http://schemas.microsoft.com/office/drawing/2014/main" id="{F5C8B547-30BD-47E0-90B7-87BE15134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2733" y="1331734"/>
            <a:ext cx="245314" cy="5000778"/>
          </a:xfrm>
          <a:prstGeom prst="homePlate">
            <a:avLst>
              <a:gd name="adj" fmla="val 100000"/>
            </a:avLst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shade val="45882"/>
                  <a:invGamma/>
                </a:schemeClr>
              </a:gs>
            </a:gsLst>
            <a:lin ang="0" scaled="1"/>
          </a:gradFill>
          <a:ln w="12700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eaLnBrk="0" latinLnBrk="0" hangingPunct="0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9D69C2A-0B06-4085-A122-461D4A946F67}"/>
              </a:ext>
            </a:extLst>
          </p:cNvPr>
          <p:cNvSpPr/>
          <p:nvPr/>
        </p:nvSpPr>
        <p:spPr>
          <a:xfrm>
            <a:off x="6664960" y="1980899"/>
            <a:ext cx="1063887" cy="483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8">
            <a:extLst>
              <a:ext uri="{FF2B5EF4-FFF2-40B4-BE49-F238E27FC236}">
                <a16:creationId xmlns:a16="http://schemas.microsoft.com/office/drawing/2014/main" id="{5ACD3BDD-C160-401F-AEE4-5B4897F4AD60}"/>
              </a:ext>
            </a:extLst>
          </p:cNvPr>
          <p:cNvCxnSpPr>
            <a:cxnSpLocks/>
          </p:cNvCxnSpPr>
          <p:nvPr/>
        </p:nvCxnSpPr>
        <p:spPr>
          <a:xfrm>
            <a:off x="685993" y="819253"/>
            <a:ext cx="0" cy="433077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460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2501</TotalTime>
  <Words>1791</Words>
  <Application>Microsoft Office PowerPoint</Application>
  <PresentationFormat>와이드스크린</PresentationFormat>
  <Paragraphs>568</Paragraphs>
  <Slides>17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나눔고딕</vt:lpstr>
      <vt:lpstr>Arial</vt:lpstr>
      <vt:lpstr>Calibri</vt:lpstr>
      <vt:lpstr>Wingdings</vt:lpstr>
      <vt:lpstr>맑은 고딕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Jihyun</dc:creator>
  <cp:lastModifiedBy>Kim Jihyun</cp:lastModifiedBy>
  <cp:revision>304</cp:revision>
  <dcterms:created xsi:type="dcterms:W3CDTF">2021-06-01T14:04:37Z</dcterms:created>
  <dcterms:modified xsi:type="dcterms:W3CDTF">2021-06-04T03:11:33Z</dcterms:modified>
</cp:coreProperties>
</file>